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74" r:id="rId1"/>
  </p:sldMasterIdLst>
  <p:notesMasterIdLst>
    <p:notesMasterId r:id="rId36"/>
  </p:notesMasterIdLst>
  <p:handoutMasterIdLst>
    <p:handoutMasterId r:id="rId37"/>
  </p:handoutMasterIdLst>
  <p:sldIdLst>
    <p:sldId id="333" r:id="rId2"/>
    <p:sldId id="334" r:id="rId3"/>
    <p:sldId id="347" r:id="rId4"/>
    <p:sldId id="332" r:id="rId5"/>
    <p:sldId id="329" r:id="rId6"/>
    <p:sldId id="351" r:id="rId7"/>
    <p:sldId id="352" r:id="rId8"/>
    <p:sldId id="262" r:id="rId9"/>
    <p:sldId id="335" r:id="rId10"/>
    <p:sldId id="265" r:id="rId11"/>
    <p:sldId id="353" r:id="rId12"/>
    <p:sldId id="354" r:id="rId13"/>
    <p:sldId id="268" r:id="rId14"/>
    <p:sldId id="269" r:id="rId15"/>
    <p:sldId id="355" r:id="rId16"/>
    <p:sldId id="340" r:id="rId17"/>
    <p:sldId id="341" r:id="rId18"/>
    <p:sldId id="370" r:id="rId19"/>
    <p:sldId id="366" r:id="rId20"/>
    <p:sldId id="374" r:id="rId21"/>
    <p:sldId id="373" r:id="rId22"/>
    <p:sldId id="342" r:id="rId23"/>
    <p:sldId id="375" r:id="rId24"/>
    <p:sldId id="350" r:id="rId25"/>
    <p:sldId id="356" r:id="rId26"/>
    <p:sldId id="357" r:id="rId27"/>
    <p:sldId id="358" r:id="rId28"/>
    <p:sldId id="359" r:id="rId29"/>
    <p:sldId id="360" r:id="rId30"/>
    <p:sldId id="361" r:id="rId31"/>
    <p:sldId id="274" r:id="rId32"/>
    <p:sldId id="362" r:id="rId33"/>
    <p:sldId id="276" r:id="rId34"/>
    <p:sldId id="349" r:id="rId35"/>
  </p:sldIdLst>
  <p:sldSz cx="9144000" cy="6858000" type="screen4x3"/>
  <p:notesSz cx="6815138" cy="9942513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B9B9B"/>
    <a:srgbClr val="CCFF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4" autoAdjust="0"/>
    <p:restoredTop sz="94811" autoAdjust="0"/>
  </p:normalViewPr>
  <p:slideViewPr>
    <p:cSldViewPr>
      <p:cViewPr>
        <p:scale>
          <a:sx n="100" d="100"/>
          <a:sy n="100" d="100"/>
        </p:scale>
        <p:origin x="-211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D220D02-2448-4DE6-A339-50EEF2FDB0FA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44038"/>
            <a:ext cx="29527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A0A665B-E294-47A6-9B24-5558BD5BD24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51242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2" tIns="45812" rIns="91622" bIns="45812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onotype Corsiva" pitchFamily="66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60800" y="0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2" tIns="45812" rIns="91622" bIns="4581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</a:defRPr>
            </a:lvl1pPr>
          </a:lstStyle>
          <a:p>
            <a:pPr>
              <a:defRPr/>
            </a:pPr>
            <a:fld id="{271B0084-5B49-4838-9A58-53385DCE1E72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pPr lvl="0"/>
            <a:endParaRPr lang="bg-BG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1038" y="4721225"/>
            <a:ext cx="5453062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2" tIns="45812" rIns="91622" bIns="45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9445625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2" tIns="45812" rIns="91622" bIns="45812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Monotype Corsiva" pitchFamily="66" charset="0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60800" y="9445625"/>
            <a:ext cx="29527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22" tIns="45812" rIns="91622" bIns="4581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Monotype Corsiva" pitchFamily="66" charset="0"/>
              </a:defRPr>
            </a:lvl1pPr>
          </a:lstStyle>
          <a:p>
            <a:pPr>
              <a:defRPr/>
            </a:pPr>
            <a:fld id="{F16E4E55-C76A-45D8-9186-927AF7400DC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02720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bg-BG" smtClean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Община Две могили, Проект на Бюджет 2013</a:t>
            </a:r>
            <a:endParaRPr lang="bg-BG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bg-BG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 съединение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лавие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en-US"/>
          </a:p>
        </p:txBody>
      </p:sp>
      <p:sp>
        <p:nvSpPr>
          <p:cNvPr id="5" name="Контейнер за 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D6D37-3707-441A-B7E3-367C3F7D5C24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6" name="Контейнер за долния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2D560-40CF-47E2-80EF-8FA5937297A6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32CE5-D1BF-4E93-B11C-D3E1E1B08B3C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5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B05C-4F3A-4D34-9757-90A0950D8F4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C349F-1348-4EAF-9291-FCDEADEECC3C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A458B-5571-4243-AC0C-3A4054C596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лавие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таблица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>
            <a:normAutofit/>
          </a:bodyPr>
          <a:lstStyle/>
          <a:p>
            <a:pPr lvl="0"/>
            <a:endParaRPr lang="bg-BG" noProof="0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DD1EB-16A1-4CEB-9123-628FB643CB46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63FFA-15D8-4EAA-8DF5-B6F20D2A282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лавие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7" name="Контейнер за съдържани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C0FB2-96BF-434A-AF6F-BF66B33A13E5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5" name="Контейнер за долния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Контейнер за номер н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4611C-37AD-4895-ACBF-3538975CCA9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аво съединение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ов контейне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5" name="Контейнер за 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767B7-BC99-473E-8E1C-18D0919443F7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7" name="Контейнер за долния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Контейнер за номер н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9A2C4-4AD3-4AEF-9FF7-F3296D9D54D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лавие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F20C1-BD81-409F-8DC3-94417BA2DB79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6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84DAB-B730-4D05-BB5B-129272A46C7E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лавие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25" name="Текстов контейне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28" name="Контейнер за съдържани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8" name="Контейнер за 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52796-84BA-4D06-8573-39A82F9F0E89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9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10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19BBD-90A5-403C-832A-691FD99481A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лавие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3" name="Контейнер за 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F308A-6BB8-4A26-A567-79E2244E1B69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4" name="Контейнер за долния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31375-909F-4436-BABC-B5312FFE3E5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671E1-12E9-48E0-BE43-A698BED892CF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3" name="Контейнер за долния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247D4-84D2-41DC-80F1-79EA43DC60D9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 съединение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лавие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14" name="Контейнер за съдържани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095B-B37A-4221-8BE5-FFC04452F60C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7" name="Контейнер за долния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8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5C9EA-F0E3-4358-83CA-D3F182E6B840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нтейнер за картина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bg-BG" noProof="0" smtClean="0"/>
              <a:t>Щракнете върху иконата, за да добавите картина</a:t>
            </a:r>
            <a:endParaRPr lang="en-US" noProof="0" dirty="0"/>
          </a:p>
        </p:txBody>
      </p:sp>
      <p:sp>
        <p:nvSpPr>
          <p:cNvPr id="17" name="Заглавие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26" name="Текстов контейне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6657-8647-4A74-908E-C59FA2744054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6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Контейнер за номер н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A0891-65BE-4617-9430-53E45648831F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49" name="Текстов контейнер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smtClean="0"/>
          </a:p>
        </p:txBody>
      </p:sp>
      <p:sp>
        <p:nvSpPr>
          <p:cNvPr id="11" name="Контейнер за 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5065329-FF5D-485B-AA1B-AD51A88956AD}" type="datetimeFigureOut">
              <a:rPr lang="bg-BG"/>
              <a:pPr>
                <a:defRPr/>
              </a:pPr>
              <a:t>12.2.2021 г.</a:t>
            </a:fld>
            <a:endParaRPr lang="bg-BG"/>
          </a:p>
        </p:txBody>
      </p:sp>
      <p:sp>
        <p:nvSpPr>
          <p:cNvPr id="28" name="Контейнер за долния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4F2E9FD-8380-422F-AABF-A8EA0078CA95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10" name="Контейнер за заглавие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4" r:id="rId1"/>
    <p:sldLayoutId id="2147484505" r:id="rId2"/>
    <p:sldLayoutId id="2147484506" r:id="rId3"/>
    <p:sldLayoutId id="2147484501" r:id="rId4"/>
    <p:sldLayoutId id="2147484507" r:id="rId5"/>
    <p:sldLayoutId id="2147484502" r:id="rId6"/>
    <p:sldLayoutId id="2147484508" r:id="rId7"/>
    <p:sldLayoutId id="2147484509" r:id="rId8"/>
    <p:sldLayoutId id="2147484510" r:id="rId9"/>
    <p:sldLayoutId id="2147484503" r:id="rId10"/>
    <p:sldLayoutId id="2147484511" r:id="rId11"/>
    <p:sldLayoutId id="214748451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Microsoft_Excel_97-2003_Worksheet2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Microsoft_Excel_97-2003_Worksheet3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Microsoft_Excel_97-2003_Worksheet4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Microsoft_Excel_97-2003_Worksheet5.xls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 algn="l">
              <a:defRPr/>
            </a:pPr>
            <a:endParaRPr lang="bg-BG">
              <a:solidFill>
                <a:schemeClr val="tx2">
                  <a:shade val="9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16387" name="Subtitle 2"/>
          <p:cNvSpPr>
            <a:spLocks noGrp="1"/>
          </p:cNvSpPr>
          <p:nvPr>
            <p:ph type="subTitle" idx="4294967295"/>
          </p:nvPr>
        </p:nvSpPr>
        <p:spPr>
          <a:xfrm>
            <a:off x="838200" y="381000"/>
            <a:ext cx="7467600" cy="5029200"/>
          </a:xfrm>
        </p:spPr>
        <p:txBody>
          <a:bodyPr lIns="0" rIns="18288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bg-BG" sz="4700" b="1" i="1" dirty="0" smtClean="0">
                <a:cs typeface="Times New Roman" pitchFamily="18" charset="0"/>
              </a:rPr>
              <a:t>ОБЩИНА ДВЕ МОГИЛИ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bg-BG" sz="4700" b="1" i="1" dirty="0" smtClean="0">
              <a:cs typeface="Times New Roman" pitchFamily="18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bg-BG" sz="5400" b="1" i="1" dirty="0" smtClean="0">
                <a:cs typeface="Times New Roman" pitchFamily="18" charset="0"/>
              </a:rPr>
              <a:t>ПРОЕКТ НА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bg-BG" sz="5400" b="1" i="1" dirty="0" smtClean="0">
                <a:cs typeface="Times New Roman" pitchFamily="18" charset="0"/>
              </a:rPr>
              <a:t> БЮДЖЕТ </a:t>
            </a:r>
            <a:r>
              <a:rPr lang="bg-BG" sz="7200" b="1" i="1" dirty="0" smtClean="0">
                <a:cs typeface="Times New Roman" pitchFamily="18" charset="0"/>
              </a:rPr>
              <a:t>202</a:t>
            </a:r>
            <a:r>
              <a:rPr lang="en-US" sz="7200" b="1" i="1" dirty="0" smtClean="0">
                <a:cs typeface="Times New Roman" pitchFamily="18" charset="0"/>
              </a:rPr>
              <a:t>1</a:t>
            </a:r>
            <a:endParaRPr lang="bg-BG" sz="7200" b="1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1625"/>
            <a:ext cx="8001000" cy="765175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800" b="1" dirty="0" smtClean="0">
                <a:latin typeface="Times New Roman" pitchFamily="18" charset="0"/>
              </a:rPr>
              <a:t>СТРУКТУРА НА МЕСТНИТЕ ПРИХОДИ</a:t>
            </a:r>
            <a:br>
              <a:rPr lang="bg-BG" sz="2800" b="1" dirty="0" smtClean="0">
                <a:latin typeface="Times New Roman" pitchFamily="18" charset="0"/>
              </a:rPr>
            </a:br>
            <a:r>
              <a:rPr lang="bg-BG" sz="2800" b="1" dirty="0" smtClean="0">
                <a:latin typeface="Times New Roman" pitchFamily="18" charset="0"/>
              </a:rPr>
              <a:t>2020-2021</a:t>
            </a:r>
          </a:p>
        </p:txBody>
      </p:sp>
      <p:graphicFrame>
        <p:nvGraphicFramePr>
          <p:cNvPr id="2050" name="Object 11"/>
          <p:cNvGraphicFramePr>
            <a:graphicFrameLocks noGrp="1" noChangeAspect="1"/>
          </p:cNvGraphicFramePr>
          <p:nvPr>
            <p:ph idx="4294967295"/>
          </p:nvPr>
        </p:nvGraphicFramePr>
        <p:xfrm>
          <a:off x="325438" y="1625600"/>
          <a:ext cx="8366125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4" imgW="8515285" imgH="4543522" progId="Excel.Sheet.8">
                  <p:embed/>
                </p:oleObj>
              </mc:Choice>
              <mc:Fallback>
                <p:oleObj name="Worksheet" r:id="rId4" imgW="8515285" imgH="4543522" progId="Excel.Sheet.8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1625600"/>
                        <a:ext cx="8366125" cy="446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457200" y="1066800"/>
            <a:ext cx="8229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/>
            <a:r>
              <a:rPr lang="bg-BG" sz="4800" b="1" dirty="0">
                <a:solidFill>
                  <a:schemeClr val="tx2"/>
                </a:solidFill>
              </a:rPr>
              <a:t>ВСИЧКО РАЗХОДИ </a:t>
            </a:r>
            <a:r>
              <a:rPr lang="bg-BG" sz="4800" b="1" dirty="0" smtClean="0">
                <a:solidFill>
                  <a:schemeClr val="tx2"/>
                </a:solidFill>
              </a:rPr>
              <a:t>2021 </a:t>
            </a:r>
            <a:r>
              <a:rPr lang="bg-BG" sz="4800" b="1" dirty="0">
                <a:solidFill>
                  <a:schemeClr val="tx2"/>
                </a:solidFill>
              </a:rPr>
              <a:t>г.</a:t>
            </a:r>
            <a:br>
              <a:rPr lang="bg-BG" sz="4800" b="1" dirty="0">
                <a:solidFill>
                  <a:schemeClr val="tx2"/>
                </a:solidFill>
              </a:rPr>
            </a:br>
            <a:r>
              <a:rPr lang="bg-BG" sz="4400" b="1" i="1" dirty="0"/>
              <a:t> </a:t>
            </a:r>
            <a:r>
              <a:rPr lang="bg-BG" sz="4400" b="1" i="1" dirty="0" smtClean="0"/>
              <a:t>10 718 329 лв</a:t>
            </a:r>
            <a:r>
              <a:rPr lang="bg-BG" sz="4400" b="1" i="1" dirty="0"/>
              <a:t>.</a:t>
            </a:r>
            <a:endParaRPr lang="bg-BG" sz="4400" b="1" i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52400"/>
            <a:ext cx="7313612" cy="8382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ЗА ИЗДРЪЖКА НА ДЕЙНОСТИ С ДЪРЖАВЕН ХАРАКТЕР </a:t>
            </a:r>
            <a:br>
              <a:rPr lang="bg-BG" sz="2400" b="1" dirty="0" smtClean="0">
                <a:latin typeface="Times New Roman" pitchFamily="18" charset="0"/>
              </a:rPr>
            </a:br>
            <a:r>
              <a:rPr lang="bg-BG" sz="3200" b="1" dirty="0" smtClean="0">
                <a:latin typeface="Times New Roman" pitchFamily="18" charset="0"/>
              </a:rPr>
              <a:t>6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bg-BG" sz="3200" b="1" i="1" dirty="0" smtClean="0">
                <a:latin typeface="Times New Roman" pitchFamily="18" charset="0"/>
              </a:rPr>
              <a:t>299</a:t>
            </a:r>
            <a:r>
              <a:rPr lang="en-US" sz="3200" b="1" i="1" dirty="0" smtClean="0">
                <a:latin typeface="Times New Roman" pitchFamily="18" charset="0"/>
              </a:rPr>
              <a:t> </a:t>
            </a:r>
            <a:r>
              <a:rPr lang="bg-BG" sz="3200" b="1" i="1" dirty="0" smtClean="0">
                <a:latin typeface="Times New Roman" pitchFamily="18" charset="0"/>
              </a:rPr>
              <a:t>481 лв.</a:t>
            </a:r>
          </a:p>
        </p:txBody>
      </p:sp>
      <p:graphicFrame>
        <p:nvGraphicFramePr>
          <p:cNvPr id="3074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765175" y="1981200"/>
          <a:ext cx="7439025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Worksheet" r:id="rId4" imgW="7553216" imgH="3895681" progId="Excel.Sheet.8">
                  <p:embed/>
                </p:oleObj>
              </mc:Choice>
              <mc:Fallback>
                <p:oleObj name="Worksheet" r:id="rId4" imgW="7553216" imgH="3895681" progId="Excel.Sheet.8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175" y="1981200"/>
                        <a:ext cx="7439025" cy="3836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0"/>
            <a:ext cx="7313612" cy="10668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ЗА ИЗДРЪЖКА НА ДЕЙНОСТИ С ОБЩИНСКИ ХАРАКТЕР </a:t>
            </a:r>
            <a:br>
              <a:rPr lang="bg-BG" sz="2400" b="1" dirty="0" smtClean="0">
                <a:latin typeface="Times New Roman" pitchFamily="18" charset="0"/>
              </a:rPr>
            </a:br>
            <a:r>
              <a:rPr lang="bg-BG" sz="2400" b="1" dirty="0" smtClean="0">
                <a:latin typeface="Times New Roman" pitchFamily="18" charset="0"/>
              </a:rPr>
              <a:t> </a:t>
            </a:r>
            <a:r>
              <a:rPr lang="bg-BG" sz="3200" b="1" i="1" dirty="0" smtClean="0">
                <a:latin typeface="Times New Roman" pitchFamily="18" charset="0"/>
              </a:rPr>
              <a:t>4 418 848 </a:t>
            </a:r>
            <a:r>
              <a:rPr lang="bg-BG" sz="2700" b="1" i="1" dirty="0" smtClean="0">
                <a:latin typeface="Times New Roman" pitchFamily="18" charset="0"/>
              </a:rPr>
              <a:t>лв.</a:t>
            </a:r>
          </a:p>
        </p:txBody>
      </p:sp>
      <p:graphicFrame>
        <p:nvGraphicFramePr>
          <p:cNvPr id="4098" name="Object 9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711200" y="1858963"/>
          <a:ext cx="7531100" cy="438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Worksheet" r:id="rId4" imgW="7524872" imgH="4381562" progId="Excel.Sheet.8">
                  <p:embed/>
                </p:oleObj>
              </mc:Choice>
              <mc:Fallback>
                <p:oleObj name="Worksheet" r:id="rId4" imgW="7524872" imgH="4381562" progId="Excel.Sheet.8">
                  <p:embed/>
                  <p:pic>
                    <p:nvPicPr>
                      <p:cNvPr id="0" name="Object 9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858963"/>
                        <a:ext cx="7531100" cy="438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28600"/>
            <a:ext cx="8077200" cy="9144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800" b="1" dirty="0" smtClean="0">
                <a:latin typeface="Times New Roman" pitchFamily="18" charset="0"/>
              </a:rPr>
              <a:t>ДОФИНАНСИРАНЕ НА ДЪРЖАВНИ  ДЕЙНОСТИ </a:t>
            </a:r>
            <a:br>
              <a:rPr lang="bg-BG" sz="2800" b="1" dirty="0" smtClean="0">
                <a:latin typeface="Times New Roman" pitchFamily="18" charset="0"/>
              </a:rPr>
            </a:br>
            <a:r>
              <a:rPr lang="bg-BG" b="1" i="1" dirty="0" smtClean="0">
                <a:latin typeface="Times New Roman" pitchFamily="18" charset="0"/>
              </a:rPr>
              <a:t>298 493</a:t>
            </a:r>
            <a:r>
              <a:rPr lang="bg-BG" sz="2000" b="1" i="1" dirty="0" smtClean="0">
                <a:latin typeface="Times New Roman" pitchFamily="18" charset="0"/>
              </a:rPr>
              <a:t>лв</a:t>
            </a:r>
            <a:r>
              <a:rPr lang="bg-BG" sz="2800" b="1" i="1" dirty="0" smtClean="0">
                <a:latin typeface="Times New Roman" pitchFamily="18" charset="0"/>
              </a:rPr>
              <a:t>.</a:t>
            </a:r>
            <a:r>
              <a:rPr lang="bg-BG" sz="2800" b="1" dirty="0" smtClean="0"/>
              <a:t/>
            </a:r>
            <a:br>
              <a:rPr lang="bg-BG" sz="2800" b="1" dirty="0" smtClean="0"/>
            </a:br>
            <a:endParaRPr lang="bg-BG" sz="2800" b="1" dirty="0" smtClean="0"/>
          </a:p>
        </p:txBody>
      </p:sp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381000" y="1935163"/>
            <a:ext cx="84582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bg-BG" sz="2700" b="1">
              <a:latin typeface="Verdana" pitchFamily="34" charset="0"/>
            </a:endParaRP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635000" y="1549400"/>
          <a:ext cx="7999413" cy="425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Worksheet" r:id="rId4" imgW="8001047" imgH="4257662" progId="Excel.Sheet.8">
                  <p:embed/>
                </p:oleObj>
              </mc:Choice>
              <mc:Fallback>
                <p:oleObj name="Worksheet" r:id="rId4" imgW="8001047" imgH="4257662" progId="Excel.Sheet.8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549400"/>
                        <a:ext cx="7999413" cy="425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304800"/>
            <a:ext cx="7313612" cy="744538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РАЗПРЕДЕЛЕНИЕ ПО ФУНКЦИИ</a:t>
            </a:r>
            <a:r>
              <a:rPr lang="en-US" sz="2000" b="1" dirty="0" smtClean="0">
                <a:latin typeface="Times New Roman" pitchFamily="18" charset="0"/>
              </a:rPr>
              <a:t>-</a:t>
            </a:r>
            <a:r>
              <a:rPr lang="bg-BG" sz="2000" b="1" dirty="0" smtClean="0">
                <a:latin typeface="Times New Roman" pitchFamily="18" charset="0"/>
              </a:rPr>
              <a:t>ТЕКУЩ БЮДЖЕТ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000" b="1" dirty="0" smtClean="0">
                <a:latin typeface="Times New Roman" pitchFamily="18" charset="0"/>
              </a:rPr>
              <a:t>ОБЩО </a:t>
            </a:r>
            <a:r>
              <a:rPr lang="en-US" sz="2000" b="1" dirty="0" smtClean="0">
                <a:latin typeface="Times New Roman" pitchFamily="18" charset="0"/>
              </a:rPr>
              <a:t> </a:t>
            </a:r>
            <a:r>
              <a:rPr lang="bg-BG" sz="2400" b="1" i="1" dirty="0" smtClean="0">
                <a:latin typeface="Times New Roman" pitchFamily="18" charset="0"/>
              </a:rPr>
              <a:t>7 953 154 </a:t>
            </a:r>
            <a:r>
              <a:rPr lang="bg-BG" sz="1600" b="1" i="1" dirty="0" smtClean="0">
                <a:latin typeface="Times New Roman" pitchFamily="18" charset="0"/>
              </a:rPr>
              <a:t>лв.</a:t>
            </a:r>
          </a:p>
        </p:txBody>
      </p:sp>
      <p:sp>
        <p:nvSpPr>
          <p:cNvPr id="25603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  <p:graphicFrame>
        <p:nvGraphicFramePr>
          <p:cNvPr id="17476" name="Group 68"/>
          <p:cNvGraphicFramePr>
            <a:graphicFrameLocks noGrp="1"/>
          </p:cNvGraphicFramePr>
          <p:nvPr/>
        </p:nvGraphicFramePr>
        <p:xfrm>
          <a:off x="228600" y="1295400"/>
          <a:ext cx="8305800" cy="4907280"/>
        </p:xfrm>
        <a:graphic>
          <a:graphicData uri="http://schemas.openxmlformats.org/drawingml/2006/table">
            <a:tbl>
              <a:tblPr/>
              <a:tblGrid>
                <a:gridCol w="3476625"/>
                <a:gridCol w="1400175"/>
                <a:gridCol w="1752600"/>
                <a:gridCol w="16764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2021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ДЪРЖАВНО ФИНАНСИРАНЕ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ОБЩИНСКО ФИНАСИРАНЕ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2"/>
                        </a:gs>
                        <a:gs pos="100000">
                          <a:srgbClr val="000000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 държавни служби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1758775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901000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857775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Отбрана и сигурност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181545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171045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10500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4424246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4035351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388895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Здравеопазване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219434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217270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2164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Соц.осигуряване и грижи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921121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717603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203518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 строителство,БКС и опазване на околната среда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890922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890922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Почивно дело, култура, религиозни дейности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283786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199092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84694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Икономически дейности  и услуги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>
                          <a:latin typeface="Times New Roman"/>
                          <a:ea typeface="Times New Roman"/>
                        </a:rPr>
                        <a:t>319427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bg-BG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>
                          <a:latin typeface="Times New Roman"/>
                          <a:ea typeface="Times New Roman"/>
                        </a:rPr>
                        <a:t>319427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Разходи за лихви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dirty="0" smtClean="0">
                          <a:latin typeface="Times New Roman"/>
                          <a:ea typeface="Times New Roman"/>
                        </a:rPr>
                        <a:t>415</a:t>
                      </a: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bg-BG" sz="1700">
                        <a:highlight>
                          <a:srgbClr val="FFFF00"/>
                        </a:highligh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 dirty="0" smtClean="0">
                          <a:latin typeface="Times New Roman"/>
                          <a:ea typeface="Times New Roman"/>
                        </a:rPr>
                        <a:t>415</a:t>
                      </a: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b="1" dirty="0" smtClean="0">
                          <a:latin typeface="Times New Roman"/>
                          <a:ea typeface="Times New Roman"/>
                        </a:rPr>
                        <a:t>270938</a:t>
                      </a: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 b="1" dirty="0" smtClean="0">
                          <a:latin typeface="Times New Roman"/>
                          <a:ea typeface="Times New Roman"/>
                        </a:rPr>
                        <a:t>270938</a:t>
                      </a: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g-BG" sz="1200" b="1">
                          <a:latin typeface="Times New Roman"/>
                          <a:ea typeface="Times New Roman"/>
                        </a:rPr>
                        <a:t>Всичко текущ бюджет </a:t>
                      </a:r>
                      <a:endParaRPr lang="bg-BG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700" b="1">
                          <a:latin typeface="Times New Roman"/>
                          <a:ea typeface="Times New Roman"/>
                        </a:rPr>
                        <a:t>9270609</a:t>
                      </a:r>
                      <a:endParaRPr lang="bg-BG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 b="1">
                          <a:latin typeface="Times New Roman"/>
                          <a:ea typeface="Times New Roman"/>
                        </a:rPr>
                        <a:t>6241361</a:t>
                      </a:r>
                      <a:endParaRPr lang="bg-BG" sz="17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500"/>
                        </a:spcBef>
                        <a:spcAft>
                          <a:spcPts val="0"/>
                        </a:spcAft>
                      </a:pPr>
                      <a:r>
                        <a:rPr lang="bg-BG" sz="1700" b="1" dirty="0">
                          <a:latin typeface="Times New Roman"/>
                          <a:ea typeface="Times New Roman"/>
                        </a:rPr>
                        <a:t>3029248</a:t>
                      </a:r>
                      <a:endParaRPr lang="bg-BG" sz="17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152400"/>
            <a:ext cx="7313612" cy="9144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ИНВЕСТИЦИОННА ПРОГРАМА ПО ИЗТОЧНИЦИ НА ФИНАНСИРАНЕ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700" b="1" dirty="0" smtClean="0">
                <a:latin typeface="+mn-lt"/>
              </a:rPr>
              <a:t>1 789 567 </a:t>
            </a:r>
            <a:r>
              <a:rPr lang="bg-BG" sz="1800" b="1" i="1" dirty="0" smtClean="0">
                <a:latin typeface="+mn-lt"/>
              </a:rPr>
              <a:t>лв.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2438400"/>
            <a:ext cx="7772400" cy="31194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400" b="1" dirty="0" smtClean="0">
                <a:cs typeface="Times New Roman" pitchFamily="18" charset="0"/>
              </a:rPr>
              <a:t>Целева субсидия за капиталови разходи     568  600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b="1" dirty="0" smtClean="0">
                <a:cs typeface="Times New Roman" pitchFamily="18" charset="0"/>
              </a:rPr>
              <a:t>От собствени приходи			          1 500 лв.</a:t>
            </a:r>
            <a:endParaRPr lang="en-US" sz="2400" b="1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bg-BG" sz="2400" b="1" dirty="0" smtClean="0">
                <a:cs typeface="Times New Roman" pitchFamily="18" charset="0"/>
              </a:rPr>
              <a:t>От делегирани бюджети		     </a:t>
            </a:r>
            <a:r>
              <a:rPr lang="en-US" sz="2400" b="1" dirty="0" smtClean="0">
                <a:cs typeface="Times New Roman" pitchFamily="18" charset="0"/>
              </a:rPr>
              <a:t>      </a:t>
            </a:r>
            <a:r>
              <a:rPr lang="bg-BG" sz="2400" b="1" dirty="0" smtClean="0">
                <a:cs typeface="Times New Roman" pitchFamily="18" charset="0"/>
              </a:rPr>
              <a:t>            2 000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400" b="1" dirty="0" smtClean="0">
                <a:cs typeface="Times New Roman" pitchFamily="18" charset="0"/>
              </a:rPr>
              <a:t>От преходен остатък 			    1 217 467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100" b="1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8305800" cy="3810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1600" b="1" dirty="0" smtClean="0"/>
              <a:t/>
            </a:r>
            <a:br>
              <a:rPr lang="bg-BG" sz="1600" b="1" dirty="0" smtClean="0"/>
            </a:b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bg-BG" sz="1600" b="1" dirty="0" smtClean="0">
                <a:latin typeface="Times New Roman" pitchFamily="18" charset="0"/>
              </a:rPr>
              <a:t>ИНВЕСТИЦИОННА ПРОГРАМА  ПО ОБЕКТИ</a:t>
            </a:r>
            <a:br>
              <a:rPr lang="bg-BG" sz="1600" b="1" dirty="0" smtClean="0">
                <a:latin typeface="Times New Roman" pitchFamily="18" charset="0"/>
              </a:rPr>
            </a:br>
            <a:r>
              <a:rPr lang="bg-BG" sz="1600" b="1" i="1" dirty="0" smtClean="0">
                <a:latin typeface="Times New Roman" pitchFamily="18" charset="0"/>
              </a:rPr>
              <a:t>ОСНОВЕН РЕМОНТ  1 228 377 </a:t>
            </a:r>
            <a:r>
              <a:rPr lang="bg-BG" sz="1300" b="1" i="1" dirty="0" smtClean="0">
                <a:latin typeface="Times New Roman" pitchFamily="18" charset="0"/>
              </a:rPr>
              <a:t>ЛВ</a:t>
            </a:r>
            <a:r>
              <a:rPr lang="bg-BG" sz="1600" b="1" i="1" dirty="0" smtClean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19596" name="Group 140"/>
          <p:cNvGraphicFramePr>
            <a:graphicFrameLocks noGrp="1"/>
          </p:cNvGraphicFramePr>
          <p:nvPr/>
        </p:nvGraphicFramePr>
        <p:xfrm>
          <a:off x="762000" y="990601"/>
          <a:ext cx="7924800" cy="5040596"/>
        </p:xfrm>
        <a:graphic>
          <a:graphicData uri="http://schemas.openxmlformats.org/drawingml/2006/table">
            <a:tbl>
              <a:tblPr/>
              <a:tblGrid>
                <a:gridCol w="2743200"/>
                <a:gridCol w="795338"/>
                <a:gridCol w="881062"/>
                <a:gridCol w="889000"/>
                <a:gridCol w="923925"/>
                <a:gridCol w="846138"/>
                <a:gridCol w="846137"/>
              </a:tblGrid>
              <a:tr h="559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656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Основен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ремонт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сграда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"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Здравен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дом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" и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промяна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предназначението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част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 1-ви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етаж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кметство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с.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Острица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община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могили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6500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6500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926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Авариен ремонт на Детска градина в УПИ V, кв.32 по плана на село Бъзовец, общ. Две могили, обл. Русе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159141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159141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6568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Основен ремонт, преустройство и модернизация втори етаж блок А в ДГ „Св. Св. Кирил и Методий“ гр. Две могили 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60924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23287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37637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59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и рехабилитация на улица «Иван Вазов» в с. Помен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72760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72760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28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Рехабилитация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ул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."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Струма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" с.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Могилино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-ППР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6000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6000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284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Площад "Филип Тотю" гр. Две могили-ППР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90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и рехабилитация на ул."Ангел Кънчев" гр. Две могили-ППР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43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и рехабилитация на ул."Васил Левски" с. Помен-ППР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300" b="1" dirty="0">
                          <a:latin typeface="Arial"/>
                          <a:ea typeface="Times New Roman"/>
                        </a:rPr>
                        <a:t> 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431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Ремонт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рехабилитация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ул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."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Рила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"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могили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-ППР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423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Ремонт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реконструкция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ул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 "Н. Й.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Вапцаров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" в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Могили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”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271377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270477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046" name="Rectangle 10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313612" cy="3841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1800" b="1" i="1" dirty="0" smtClean="0">
                <a:latin typeface="Times New Roman" pitchFamily="18" charset="0"/>
              </a:rPr>
              <a:t>ОСНОВЕН РЕМОНТ  1 228 377 </a:t>
            </a:r>
            <a:r>
              <a:rPr lang="bg-BG" sz="1600" b="1" i="1" dirty="0" smtClean="0">
                <a:latin typeface="Times New Roman" pitchFamily="18" charset="0"/>
              </a:rPr>
              <a:t>ЛВ</a:t>
            </a:r>
            <a:r>
              <a:rPr lang="bg-BG" sz="1800" b="1" i="1" dirty="0" smtClean="0">
                <a:latin typeface="Times New Roman" pitchFamily="18" charset="0"/>
              </a:rPr>
              <a:t>.</a:t>
            </a:r>
            <a:endParaRPr lang="bg-BG" sz="1400" b="1" i="1" dirty="0" smtClean="0">
              <a:latin typeface="Times New Roman" pitchFamily="18" charset="0"/>
            </a:endParaRPr>
          </a:p>
        </p:txBody>
      </p:sp>
      <p:graphicFrame>
        <p:nvGraphicFramePr>
          <p:cNvPr id="83071" name="Group 127"/>
          <p:cNvGraphicFramePr>
            <a:graphicFrameLocks noGrp="1"/>
          </p:cNvGraphicFramePr>
          <p:nvPr>
            <p:ph type="tbl" idx="1"/>
          </p:nvPr>
        </p:nvGraphicFramePr>
        <p:xfrm>
          <a:off x="1066800" y="1066800"/>
          <a:ext cx="7313613" cy="3733800"/>
        </p:xfrm>
        <a:graphic>
          <a:graphicData uri="http://schemas.openxmlformats.org/drawingml/2006/table">
            <a:tbl>
              <a:tblPr/>
              <a:tblGrid>
                <a:gridCol w="2532063"/>
                <a:gridCol w="733425"/>
                <a:gridCol w="812800"/>
                <a:gridCol w="820737"/>
                <a:gridCol w="852488"/>
                <a:gridCol w="781050"/>
                <a:gridCol w="781050"/>
              </a:tblGrid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и реконструкция на ул. "Вит"  в гр. Две Могили”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92773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91873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и реконструкция на ул. "Иван Вазов" в гр. Две Могили”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44437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900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43537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„Ремонт на ул. „Чипровци” в гр. Две могили”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36770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36770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Ремонт и рехабилитация на ул."Христо Ботев"в гр. Две могили от ОК 187 през ОК 188 до ОК 180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225378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225378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Основен ремонт на сграда с идентификатор 20184.1.2099.5, находяща се в гр. Две могили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3360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3360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Основен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ремонт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сграда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с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идентификатор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20184.1.2099.5,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находяща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се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в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могили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216257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216257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Ремонт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укрепване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крила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пътен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мост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по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общински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път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RSE 2081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при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с.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Помен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Община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могили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2700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1"/>
            <a:ext cx="7313612" cy="838200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ИНВЕСТИЦИОННА ПРОГРАМА  ПО ОБЕКТИ 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000" b="1" dirty="0" smtClean="0">
                <a:latin typeface="Times New Roman" pitchFamily="18" charset="0"/>
              </a:rPr>
              <a:t>ПРИДОБИВАНЕ НА ДМА  421 926</a:t>
            </a:r>
            <a:r>
              <a:rPr lang="bg-BG" sz="2000" b="1" i="1" dirty="0" smtClean="0">
                <a:latin typeface="Times New Roman" pitchFamily="18" charset="0"/>
              </a:rPr>
              <a:t> </a:t>
            </a:r>
            <a:r>
              <a:rPr lang="bg-BG" sz="1600" b="1" i="1" dirty="0" smtClean="0">
                <a:latin typeface="Times New Roman" pitchFamily="18" charset="0"/>
              </a:rPr>
              <a:t>лв.</a:t>
            </a:r>
          </a:p>
        </p:txBody>
      </p:sp>
      <p:sp>
        <p:nvSpPr>
          <p:cNvPr id="29699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/>
        </p:nvGraphicFramePr>
        <p:xfrm>
          <a:off x="762000" y="1447800"/>
          <a:ext cx="7543800" cy="4760595"/>
        </p:xfrm>
        <a:graphic>
          <a:graphicData uri="http://schemas.openxmlformats.org/drawingml/2006/table">
            <a:tbl>
              <a:tblPr/>
              <a:tblGrid>
                <a:gridCol w="2362200"/>
                <a:gridCol w="793750"/>
                <a:gridCol w="885825"/>
                <a:gridCol w="874713"/>
                <a:gridCol w="876300"/>
                <a:gridCol w="874712"/>
                <a:gridCol w="876300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система за отопление- с.Каран Върбовка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7400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7400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562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 система за отопление - с.Широково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5000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система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отопление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- с.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Кацелово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10800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10800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 жилищен контейнер  за  кметство  с.Пепелина 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11880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11880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714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Реконструкция структурна кабелна система в Общинска администрация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компютъри  - 5 бр.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високопроходим автомобил автомобил 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34373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34373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компютри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 - 4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4800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4800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Изграждане на съоръжения, укрепване и облицовка на корито на дере, минаващо през с. Широково, общ. Две могили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2210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1710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компютри - СУ Две могили-12 бр.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15113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15113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компютри - ОУ Баниска -2 бр.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1834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1834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838200" y="301625"/>
            <a:ext cx="7848600" cy="85725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Предложеният Проект на Бюджет 2020 е разработен в съответствие с изискванията на:</a:t>
            </a:r>
          </a:p>
        </p:txBody>
      </p:sp>
      <p:sp>
        <p:nvSpPr>
          <p:cNvPr id="17412" name="Content Placeholder 2"/>
          <p:cNvSpPr>
            <a:spLocks noGrp="1"/>
          </p:cNvSpPr>
          <p:nvPr>
            <p:ph idx="4294967295"/>
          </p:nvPr>
        </p:nvSpPr>
        <p:spPr>
          <a:xfrm>
            <a:off x="533400" y="1676400"/>
            <a:ext cx="8153400" cy="4572000"/>
          </a:xfrm>
        </p:spPr>
        <p:txBody>
          <a:bodyPr/>
          <a:lstStyle/>
          <a:p>
            <a:pPr eaLnBrk="1" hangingPunct="1"/>
            <a:r>
              <a:rPr lang="bg-BG" sz="1800" b="1" dirty="0" smtClean="0"/>
              <a:t>Закона за държавния бюджет на Република България /ЗДБРБ/ за 202</a:t>
            </a:r>
            <a:r>
              <a:rPr lang="en-US" sz="1800" b="1" dirty="0" smtClean="0"/>
              <a:t>1</a:t>
            </a:r>
            <a:r>
              <a:rPr lang="bg-BG" sz="1800" b="1" dirty="0" smtClean="0"/>
              <a:t> г.;</a:t>
            </a:r>
          </a:p>
          <a:p>
            <a:pPr lvl="0"/>
            <a:r>
              <a:rPr lang="bg-BG" sz="1800" b="1" dirty="0" smtClean="0"/>
              <a:t>Решение № 972/2020  г. за изменение и допълнение на решение № 790/2020 г. на Министерския съвет за приемане на стандарти за делегираните от държавата дейности с натурални и стойностни показатели за 2021 г.;</a:t>
            </a:r>
          </a:p>
          <a:p>
            <a:pPr lvl="0" eaLnBrk="1" hangingPunct="1"/>
            <a:r>
              <a:rPr lang="bg-BG" sz="1800" b="1" dirty="0" smtClean="0"/>
              <a:t> ПМС </a:t>
            </a:r>
            <a:r>
              <a:rPr lang="ru-RU" sz="1800" b="1" dirty="0" smtClean="0"/>
              <a:t>331/26.11.</a:t>
            </a:r>
            <a:r>
              <a:rPr lang="bg-BG" sz="1800" b="1" dirty="0" smtClean="0"/>
              <a:t>2020 г. за промяна на минималната работна заплата на </a:t>
            </a:r>
            <a:r>
              <a:rPr lang="en-US" sz="1800" b="1" dirty="0" smtClean="0"/>
              <a:t>6</a:t>
            </a:r>
            <a:r>
              <a:rPr lang="bg-BG" sz="1800" b="1" dirty="0" smtClean="0"/>
              <a:t>5</a:t>
            </a:r>
            <a:r>
              <a:rPr lang="en-US" sz="1800" b="1" dirty="0" smtClean="0"/>
              <a:t>0</a:t>
            </a:r>
            <a:r>
              <a:rPr lang="bg-BG" sz="1800" b="1" dirty="0" smtClean="0"/>
              <a:t> лв. от 1 </a:t>
            </a:r>
            <a:r>
              <a:rPr lang="bg-BG" sz="1800" b="1" dirty="0" err="1" smtClean="0"/>
              <a:t>януа</a:t>
            </a:r>
            <a:r>
              <a:rPr lang="ru-RU" sz="1800" b="1" dirty="0" err="1" smtClean="0"/>
              <a:t>р</a:t>
            </a:r>
            <a:r>
              <a:rPr lang="bg-BG" sz="1800" b="1" dirty="0" smtClean="0"/>
              <a:t>и</a:t>
            </a:r>
            <a:r>
              <a:rPr lang="en-US" sz="1800" b="1" dirty="0" smtClean="0"/>
              <a:t> 2021 </a:t>
            </a:r>
            <a:r>
              <a:rPr lang="bg-BG" sz="1800" b="1" dirty="0" smtClean="0"/>
              <a:t>г.;</a:t>
            </a:r>
          </a:p>
          <a:p>
            <a:pPr lvl="0"/>
            <a:r>
              <a:rPr lang="bg-BG" sz="1800" b="1" dirty="0" smtClean="0"/>
              <a:t>ПМС 408/23.12.2020 г. за изпълнението на държавния бюджет на Република България за 2021 г.;</a:t>
            </a:r>
          </a:p>
          <a:p>
            <a:pPr eaLnBrk="1" hangingPunct="1"/>
            <a:r>
              <a:rPr lang="bg-BG" sz="1800" b="1" dirty="0" smtClean="0"/>
              <a:t>Приложение № 1 на Министерството на финансите за натуралните и стойностните показатели за прилагане на стандартите в делегираните от държавата дейности за 2021 г. на Община Две могили;</a:t>
            </a:r>
          </a:p>
          <a:p>
            <a:pPr eaLnBrk="1" hangingPunct="1"/>
            <a:r>
              <a:rPr lang="bg-BG" sz="1800" b="1" dirty="0" smtClean="0"/>
              <a:t>Промени в действащото законодателство;</a:t>
            </a:r>
          </a:p>
          <a:p>
            <a:pPr eaLnBrk="1" hangingPunct="1"/>
            <a:r>
              <a:rPr lang="bg-BG" sz="1800" b="1" dirty="0" smtClean="0"/>
              <a:t>Приети и действащи в общината наредби, правилници, стратегии и други вътрешни нормативни актове.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313612" cy="684213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ИНВЕСТИЦИОННА ПРОГРАМА  ПО ОБЕКТИ 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000" b="1" dirty="0" smtClean="0">
                <a:latin typeface="Times New Roman" pitchFamily="18" charset="0"/>
              </a:rPr>
              <a:t>ПРИДОБИВАНЕ НА ДМА  421 926</a:t>
            </a:r>
            <a:r>
              <a:rPr lang="bg-BG" sz="2000" b="1" i="1" dirty="0" smtClean="0">
                <a:latin typeface="Times New Roman" pitchFamily="18" charset="0"/>
              </a:rPr>
              <a:t> </a:t>
            </a:r>
            <a:r>
              <a:rPr lang="bg-BG" sz="1600" b="1" i="1" dirty="0" smtClean="0">
                <a:latin typeface="Times New Roman" pitchFamily="18" charset="0"/>
              </a:rPr>
              <a:t>лв.</a:t>
            </a:r>
          </a:p>
        </p:txBody>
      </p:sp>
      <p:sp>
        <p:nvSpPr>
          <p:cNvPr id="30723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/>
        </p:nvGraphicFramePr>
        <p:xfrm>
          <a:off x="457200" y="1066800"/>
          <a:ext cx="8458200" cy="5230813"/>
        </p:xfrm>
        <a:graphic>
          <a:graphicData uri="http://schemas.openxmlformats.org/drawingml/2006/table">
            <a:tbl>
              <a:tblPr/>
              <a:tblGrid>
                <a:gridCol w="2743200"/>
                <a:gridCol w="795338"/>
                <a:gridCol w="992187"/>
                <a:gridCol w="982663"/>
                <a:gridCol w="981075"/>
                <a:gridCol w="982662"/>
                <a:gridCol w="981075"/>
              </a:tblGrid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компютри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ЦОП- 2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2000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храсторез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с.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Батишница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- 1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1500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1500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биошредер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- 1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клонорези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- 2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3200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3200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222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храсторез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- 1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1600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1600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1793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Закупуване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храсторез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- 1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1600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1600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Закриване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рекултивация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съществуващо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общинско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депо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битови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отпадъци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 ПИ 20184.60.381,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могили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Община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могили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7238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7238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Изграждане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кът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отдих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с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обособена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зона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спорт-фитнес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открито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 ПИ  20184.1.2618,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могили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-ППР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4000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Изграждане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паркинг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тротоари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и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навес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паркиране</a:t>
                      </a:r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в</a:t>
                      </a:r>
                      <a:r>
                        <a:rPr lang="bg-BG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ПИ 20184.1.1565 и ПИ 20184.1.2788 - ППР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10000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Видеонаблюдение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сметище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гр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Две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могили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8270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8270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Изграждане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на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оптично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трасе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за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интернет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до</a:t>
                      </a:r>
                      <a:r>
                        <a:rPr lang="en-GB" sz="11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GB" sz="1100" b="1" dirty="0" err="1">
                          <a:latin typeface="Times New Roman"/>
                          <a:ea typeface="Times New Roman"/>
                        </a:rPr>
                        <a:t>с.Пепелина</a:t>
                      </a: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1500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1500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Направа на въздушна мрежа НН с усукан изолиран проводник за ел.захранване на сметище гр. Две могили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12666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12666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152401"/>
            <a:ext cx="7313612" cy="838200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ИНВЕСТИЦИОННА ПРОГРАМА  ПО ОБЕКТИ 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000" b="1" dirty="0" smtClean="0">
                <a:latin typeface="Times New Roman" pitchFamily="18" charset="0"/>
              </a:rPr>
              <a:t>ПРИДОБИВАНЕ НА ДМА  421 926</a:t>
            </a:r>
            <a:r>
              <a:rPr lang="bg-BG" sz="2000" b="1" i="1" dirty="0" smtClean="0">
                <a:latin typeface="Times New Roman" pitchFamily="18" charset="0"/>
              </a:rPr>
              <a:t> </a:t>
            </a:r>
            <a:r>
              <a:rPr lang="bg-BG" sz="1600" b="1" i="1" dirty="0" smtClean="0">
                <a:latin typeface="Times New Roman" pitchFamily="18" charset="0"/>
              </a:rPr>
              <a:t>лв.</a:t>
            </a:r>
          </a:p>
        </p:txBody>
      </p:sp>
      <p:sp>
        <p:nvSpPr>
          <p:cNvPr id="31747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>
                <a:solidFill>
                  <a:srgbClr val="000000"/>
                </a:solidFill>
                <a:latin typeface="Monotype Corsiva" pitchFamily="66" charset="0"/>
              </a:rPr>
              <a:t>ПРОЕКТ НА БЮДЖЕТ  2020 ГОДИНА</a:t>
            </a:r>
          </a:p>
        </p:txBody>
      </p:sp>
      <p:graphicFrame>
        <p:nvGraphicFramePr>
          <p:cNvPr id="20586" name="Group 106"/>
          <p:cNvGraphicFramePr>
            <a:graphicFrameLocks noGrp="1"/>
          </p:cNvGraphicFramePr>
          <p:nvPr/>
        </p:nvGraphicFramePr>
        <p:xfrm>
          <a:off x="381000" y="1447800"/>
          <a:ext cx="8458200" cy="4487228"/>
        </p:xfrm>
        <a:graphic>
          <a:graphicData uri="http://schemas.openxmlformats.org/drawingml/2006/table">
            <a:tbl>
              <a:tblPr/>
              <a:tblGrid>
                <a:gridCol w="2647950"/>
                <a:gridCol w="890588"/>
                <a:gridCol w="992187"/>
                <a:gridCol w="982663"/>
                <a:gridCol w="981075"/>
                <a:gridCol w="982662"/>
                <a:gridCol w="9810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Доставка и монтаж на детско съоръжение за игра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5800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5800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Изграждане на тенис на корт на открито</a:t>
                      </a:r>
                      <a:r>
                        <a:rPr lang="bg-BG" sz="1100" b="1">
                          <a:latin typeface="Times New Roman"/>
                          <a:ea typeface="Times New Roman"/>
                        </a:rPr>
                        <a:t> в ПИ 20184.1.2878 в Две могили </a:t>
                      </a:r>
                      <a:r>
                        <a:rPr lang="en-GB" sz="1100" b="1">
                          <a:latin typeface="Times New Roman"/>
                          <a:ea typeface="Times New Roman"/>
                        </a:rPr>
                        <a:t>- ППР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2000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Изграждане на комбинирана площадка за фитнес и стрийт фитнес на открито </a:t>
                      </a:r>
                      <a:r>
                        <a:rPr lang="bg-BG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ПИ 20184.1.2537 </a:t>
                      </a: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 гр. Две могили</a:t>
                      </a:r>
                      <a:r>
                        <a:rPr lang="bg-BG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- ППР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1440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1440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Разширение на съществуващ мюсюлмански гробищен парк в ПИ 36364.36.83 с.Каран Върбовка, общ.Две могили, обл.Русе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2400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2400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Разширение на съществуващ мюсюлмански гробищен парк в ПИ 02587.159.74 и християнски гробищен парк в ПИ 02587.159.73 с. Баниска, община Две могили, област Русе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2400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2400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Електрифициране  гробищен парк  Две могили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45000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45000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Закупуване на специализиран камион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>
                          <a:latin typeface="Times New Roman"/>
                          <a:ea typeface="Times New Roman"/>
                        </a:rPr>
                        <a:t>198002</a:t>
                      </a: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latin typeface="Times New Roman"/>
                          <a:ea typeface="Times New Roman"/>
                        </a:rPr>
                        <a:t>198002</a:t>
                      </a: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2020 ГОДИНА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073900" cy="588963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1700" b="1" dirty="0" smtClean="0">
                <a:latin typeface="Times New Roman" pitchFamily="18" charset="0"/>
              </a:rPr>
              <a:t>ИНВЕСТИЦИОННА ПРОГРАМА  ПО ОБЕКТИ </a:t>
            </a:r>
            <a:br>
              <a:rPr lang="bg-BG" sz="1700" b="1" dirty="0" smtClean="0">
                <a:latin typeface="Times New Roman" pitchFamily="18" charset="0"/>
              </a:rPr>
            </a:br>
            <a:r>
              <a:rPr lang="bg-BG" sz="1700" b="1" dirty="0" smtClean="0">
                <a:latin typeface="Times New Roman" pitchFamily="18" charset="0"/>
              </a:rPr>
              <a:t>ПРИДОБИВАНЕ НА НДА  </a:t>
            </a:r>
            <a:r>
              <a:rPr lang="bg-BG" sz="1700" b="1" i="1" dirty="0" smtClean="0">
                <a:latin typeface="Times New Roman" pitchFamily="18" charset="0"/>
              </a:rPr>
              <a:t>11 874 </a:t>
            </a:r>
            <a:r>
              <a:rPr lang="bg-BG" sz="1400" b="1" i="1" dirty="0" smtClean="0">
                <a:latin typeface="Times New Roman" pitchFamily="18" charset="0"/>
              </a:rPr>
              <a:t>лв</a:t>
            </a:r>
            <a:r>
              <a:rPr lang="bg-BG" sz="1700" b="1" i="1" dirty="0" smtClean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5" name="Group 106"/>
          <p:cNvGraphicFramePr>
            <a:graphicFrameLocks noGrp="1"/>
          </p:cNvGraphicFramePr>
          <p:nvPr/>
        </p:nvGraphicFramePr>
        <p:xfrm>
          <a:off x="381000" y="1447800"/>
          <a:ext cx="8458200" cy="1482090"/>
        </p:xfrm>
        <a:graphic>
          <a:graphicData uri="http://schemas.openxmlformats.org/drawingml/2006/table">
            <a:tbl>
              <a:tblPr/>
              <a:tblGrid>
                <a:gridCol w="2647950"/>
                <a:gridCol w="890588"/>
                <a:gridCol w="992187"/>
                <a:gridCol w="982663"/>
                <a:gridCol w="981075"/>
                <a:gridCol w="982662"/>
                <a:gridCol w="9810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Придобиване на ПП "Многоезични стандартни удостоверения"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840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>
                          <a:latin typeface="Times New Roman"/>
                          <a:ea typeface="Times New Roman"/>
                        </a:rPr>
                        <a:t>840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</a:rPr>
                        <a:t>Изработване на Общ устройствен план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11034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3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11034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81000"/>
            <a:ext cx="7073900" cy="588963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1700" b="1" dirty="0" smtClean="0">
                <a:latin typeface="Times New Roman" pitchFamily="18" charset="0"/>
              </a:rPr>
              <a:t>ИНВЕСТИЦИОННА ПРОГРАМА  ПО ОБЕКТИ </a:t>
            </a:r>
            <a:br>
              <a:rPr lang="bg-BG" sz="1700" b="1" dirty="0" smtClean="0">
                <a:latin typeface="Times New Roman" pitchFamily="18" charset="0"/>
              </a:rPr>
            </a:br>
            <a:r>
              <a:rPr lang="bg-BG" sz="1700" b="1" dirty="0" smtClean="0">
                <a:latin typeface="Times New Roman" pitchFamily="18" charset="0"/>
              </a:rPr>
              <a:t>ПРИДОБИВАНЕ НА земя </a:t>
            </a:r>
            <a:r>
              <a:rPr lang="bg-BG" sz="1700" b="1" i="1" dirty="0" smtClean="0">
                <a:latin typeface="Times New Roman" pitchFamily="18" charset="0"/>
              </a:rPr>
              <a:t>1 800 </a:t>
            </a:r>
            <a:r>
              <a:rPr lang="bg-BG" sz="1400" b="1" i="1" dirty="0" smtClean="0">
                <a:latin typeface="Times New Roman" pitchFamily="18" charset="0"/>
              </a:rPr>
              <a:t>лв</a:t>
            </a:r>
            <a:r>
              <a:rPr lang="bg-BG" sz="1700" b="1" i="1" dirty="0" smtClean="0">
                <a:latin typeface="Times New Roman" pitchFamily="18" charset="0"/>
              </a:rPr>
              <a:t>.</a:t>
            </a:r>
          </a:p>
        </p:txBody>
      </p:sp>
      <p:graphicFrame>
        <p:nvGraphicFramePr>
          <p:cNvPr id="5" name="Group 106"/>
          <p:cNvGraphicFramePr>
            <a:graphicFrameLocks noGrp="1"/>
          </p:cNvGraphicFramePr>
          <p:nvPr/>
        </p:nvGraphicFramePr>
        <p:xfrm>
          <a:off x="381000" y="1447800"/>
          <a:ext cx="8458200" cy="1051560"/>
        </p:xfrm>
        <a:graphic>
          <a:graphicData uri="http://schemas.openxmlformats.org/drawingml/2006/table">
            <a:tbl>
              <a:tblPr/>
              <a:tblGrid>
                <a:gridCol w="2647950"/>
                <a:gridCol w="890588"/>
                <a:gridCol w="992187"/>
                <a:gridCol w="982663"/>
                <a:gridCol w="981075"/>
                <a:gridCol w="982662"/>
                <a:gridCol w="981075"/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ОБЕКТИ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ОБЩО ПЛАН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субсидия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От делегирани бюджети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Собствени приходи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Други източници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</a:rPr>
                        <a:t>Преходен  остатък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rgbClr val="004747"/>
                        </a:gs>
                      </a:gsLst>
                      <a:path path="shape">
                        <a:fillToRect l="50000" t="50000" r="50000" b="50000"/>
                      </a:path>
                    </a:gradFill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1">
                          <a:latin typeface="Times New Roman"/>
                          <a:ea typeface="Times New Roman"/>
                        </a:rPr>
                        <a:t>Покупка на имот 83301.48.5 местност "Под село" в с.Широково-ПЛОЩ 3300 кв.м.</a:t>
                      </a: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bg-BG" sz="1300" b="1" dirty="0">
                          <a:latin typeface="Times New Roman"/>
                          <a:ea typeface="Times New Roman"/>
                        </a:rPr>
                        <a:t>1800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1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2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bg-BG" sz="1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663" name="Group 103"/>
          <p:cNvGraphicFramePr>
            <a:graphicFrameLocks noGrp="1"/>
          </p:cNvGraphicFramePr>
          <p:nvPr/>
        </p:nvGraphicFramePr>
        <p:xfrm>
          <a:off x="838200" y="2286000"/>
          <a:ext cx="7620000" cy="1722120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3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РАЗПРЕДЕЛЕНИЕ ПО ФУНКЦИИ И ДЕЙНОСТИ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9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bg-BG" sz="25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04800"/>
            <a:ext cx="7466012" cy="592138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ОБЩИ ДЪРЖАВНИ СЛУЖБИ   </a:t>
            </a:r>
            <a:r>
              <a:rPr lang="bg-BG" sz="2400" b="1" i="1" dirty="0" smtClean="0">
                <a:latin typeface="Times New Roman" pitchFamily="18" charset="0"/>
              </a:rPr>
              <a:t>1 758 575 </a:t>
            </a:r>
            <a:r>
              <a:rPr lang="bg-BG" sz="2000" b="1" i="1" dirty="0" smtClean="0">
                <a:latin typeface="Times New Roman" pitchFamily="18" charset="0"/>
              </a:rPr>
              <a:t>лв</a:t>
            </a:r>
            <a:r>
              <a:rPr lang="bg-BG" sz="2400" b="1" i="1" dirty="0" smtClean="0">
                <a:latin typeface="Times New Roman" pitchFamily="18" charset="0"/>
              </a:rPr>
              <a:t>.</a:t>
            </a:r>
            <a:endParaRPr lang="en-US" sz="2400" b="1" i="1" dirty="0" smtClean="0">
              <a:latin typeface="Times New Roman" pitchFamily="18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bg-BG" sz="2100" b="1" u="sng" dirty="0" smtClean="0">
                <a:cs typeface="Times New Roman" pitchFamily="18" charset="0"/>
              </a:rPr>
              <a:t>ОБЩИНСКА АДМИНИСТРАЦИЯ	1 576 795 лв.</a:t>
            </a:r>
          </a:p>
          <a:p>
            <a:pPr eaLnBrk="1" hangingPunct="1"/>
            <a:r>
              <a:rPr lang="bg-BG" sz="1900" dirty="0" smtClean="0">
                <a:cs typeface="Times New Roman" pitchFamily="18" charset="0"/>
              </a:rPr>
              <a:t>Държавно финансиране/заплати и осигуровки/		901 000 лв.</a:t>
            </a:r>
          </a:p>
          <a:p>
            <a:pPr eaLnBrk="1" hangingPunct="1"/>
            <a:r>
              <a:rPr lang="bg-BG" sz="1900" dirty="0" err="1" smtClean="0">
                <a:cs typeface="Times New Roman" pitchFamily="18" charset="0"/>
              </a:rPr>
              <a:t>Дофинансиране</a:t>
            </a:r>
            <a:r>
              <a:rPr lang="bg-BG" sz="1900" dirty="0" smtClean="0">
                <a:cs typeface="Times New Roman" pitchFamily="18" charset="0"/>
              </a:rPr>
              <a:t> заплати и осигуровки			291 993 лв.</a:t>
            </a:r>
          </a:p>
          <a:p>
            <a:pPr eaLnBrk="1" hangingPunct="1"/>
            <a:r>
              <a:rPr lang="bg-BG" sz="1900" dirty="0" smtClean="0">
                <a:cs typeface="Times New Roman" pitchFamily="18" charset="0"/>
              </a:rPr>
              <a:t>Издръжка от местни приходи		 		383 802 лв.</a:t>
            </a:r>
          </a:p>
          <a:p>
            <a:pPr eaLnBrk="1" hangingPunct="1">
              <a:buFont typeface="Wingdings" pitchFamily="2" charset="2"/>
              <a:buNone/>
            </a:pPr>
            <a:endParaRPr lang="bg-BG" sz="1600" dirty="0" smtClean="0">
              <a:cs typeface="Times New Roman" pitchFamily="18" charset="0"/>
            </a:endParaRPr>
          </a:p>
          <a:p>
            <a:pPr eaLnBrk="1" hangingPunct="1"/>
            <a:r>
              <a:rPr lang="bg-BG" sz="1900" dirty="0" smtClean="0">
                <a:cs typeface="Times New Roman" pitchFamily="18" charset="0"/>
              </a:rPr>
              <a:t>Капиталови разходи					 51 920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100" b="1" u="sng" dirty="0" smtClean="0">
                <a:cs typeface="Times New Roman" pitchFamily="18" charset="0"/>
              </a:rPr>
              <a:t>ОБЩИНСКИ СЪВЕТ			     181 980 лв.</a:t>
            </a:r>
          </a:p>
          <a:p>
            <a:pPr eaLnBrk="1" hangingPunct="1"/>
            <a:r>
              <a:rPr lang="bg-BG" sz="1900" dirty="0" smtClean="0">
                <a:cs typeface="Times New Roman" pitchFamily="18" charset="0"/>
              </a:rPr>
              <a:t>Заплати и осигуровки				 	160 980 лв.</a:t>
            </a:r>
          </a:p>
          <a:p>
            <a:pPr eaLnBrk="1" hangingPunct="1"/>
            <a:r>
              <a:rPr lang="bg-BG" sz="1900" dirty="0" smtClean="0">
                <a:cs typeface="Times New Roman" pitchFamily="18" charset="0"/>
              </a:rPr>
              <a:t>Издръжка 					   	  11 000 лв.</a:t>
            </a:r>
          </a:p>
          <a:p>
            <a:pPr eaLnBrk="1" hangingPunct="1"/>
            <a:r>
              <a:rPr lang="bg-BG" sz="1900" dirty="0" smtClean="0">
                <a:cs typeface="Times New Roman" pitchFamily="18" charset="0"/>
              </a:rPr>
              <a:t>Помощи по Решение на </a:t>
            </a:r>
            <a:r>
              <a:rPr lang="bg-BG" sz="1900" dirty="0" err="1" smtClean="0">
                <a:cs typeface="Times New Roman" pitchFamily="18" charset="0"/>
              </a:rPr>
              <a:t>ОбС</a:t>
            </a:r>
            <a:r>
              <a:rPr lang="bg-BG" sz="1900" dirty="0" smtClean="0">
                <a:cs typeface="Times New Roman" pitchFamily="18" charset="0"/>
              </a:rPr>
              <a:t>				  </a:t>
            </a:r>
            <a:r>
              <a:rPr lang="bg-BG" sz="1900" dirty="0" smtClean="0">
                <a:cs typeface="Times New Roman" pitchFamily="18" charset="0"/>
              </a:rPr>
              <a:t>10 </a:t>
            </a:r>
            <a:r>
              <a:rPr lang="bg-BG" sz="1900" dirty="0" smtClean="0">
                <a:cs typeface="Times New Roman" pitchFamily="18" charset="0"/>
              </a:rPr>
              <a:t>000 лв.</a:t>
            </a:r>
          </a:p>
          <a:p>
            <a:pPr eaLnBrk="1" hangingPunct="1"/>
            <a:endParaRPr lang="bg-BG" sz="1900" dirty="0" smtClean="0">
              <a:cs typeface="Times New Roman" pitchFamily="18" charset="0"/>
            </a:endParaRPr>
          </a:p>
        </p:txBody>
      </p:sp>
      <p:sp>
        <p:nvSpPr>
          <p:cNvPr id="34820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b="1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b="1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b="1" dirty="0" smtClean="0">
                <a:solidFill>
                  <a:srgbClr val="000000"/>
                </a:solidFill>
                <a:latin typeface="Monotype Corsiva" pitchFamily="66" charset="0"/>
              </a:rPr>
              <a:t>2021 ГОДИНА</a:t>
            </a:r>
            <a:endParaRPr lang="bg-BG" altLang="en-US" sz="1200" b="1" dirty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914400" y="228600"/>
            <a:ext cx="7073900" cy="612775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ОТБРАНА И СИГУРНОСТ  </a:t>
            </a:r>
            <a:r>
              <a:rPr lang="bg-BG" sz="2400" b="1" i="1" dirty="0" smtClean="0">
                <a:latin typeface="Times New Roman" pitchFamily="18" charset="0"/>
              </a:rPr>
              <a:t>383 868 </a:t>
            </a:r>
            <a:r>
              <a:rPr lang="bg-BG" sz="2000" b="1" i="1" dirty="0" smtClean="0">
                <a:latin typeface="Times New Roman" pitchFamily="18" charset="0"/>
              </a:rPr>
              <a:t>лв</a:t>
            </a:r>
            <a:r>
              <a:rPr lang="bg-BG" sz="2400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4294967295"/>
          </p:nvPr>
        </p:nvSpPr>
        <p:spPr>
          <a:xfrm>
            <a:off x="381000" y="9906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Др.дейности по вътрешната  сигурност –	       		         65 220лв.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u="sng" dirty="0" smtClean="0">
                <a:cs typeface="Times New Roman" pitchFamily="18" charset="0"/>
              </a:rPr>
              <a:t>Държавно финансиране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издръжка МКБППМП и общ.възпитатели		     21 390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			      23 428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Издръжка на районните инспектори	                      7 134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Издръжка детска педагогическа стая		       6 634 лв.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			       6 634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Отбранително мобилизационна подготовка 	  	         100 560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err="1" smtClean="0">
                <a:cs typeface="Times New Roman" pitchFamily="18" charset="0"/>
              </a:rPr>
              <a:t>Държ</a:t>
            </a:r>
            <a:r>
              <a:rPr lang="bg-BG" sz="1900" i="1" dirty="0" smtClean="0">
                <a:cs typeface="Times New Roman" pitchFamily="18" charset="0"/>
              </a:rPr>
              <a:t>. финансиране заплати дежурни и техници	      98 560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Държавно финансиране офис ВОБ			       2 000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Доброволни формирования 				           44 438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Държавно финансиране 				      10 065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Капиталов разход от преходен остатък		     34 373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Ликвидиране последиците от стихийни бедствия 		          173 651лв.</a:t>
            </a:r>
            <a:r>
              <a:rPr lang="bg-BG" sz="1900" b="1" dirty="0" smtClean="0">
                <a:cs typeface="Times New Roman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dirty="0" smtClean="0">
                <a:cs typeface="Times New Roman" pitchFamily="18" charset="0"/>
              </a:rPr>
              <a:t> </a:t>
            </a:r>
            <a:r>
              <a:rPr lang="bg-BG" sz="1900" i="1" dirty="0" smtClean="0">
                <a:cs typeface="Times New Roman" pitchFamily="18" charset="0"/>
              </a:rPr>
              <a:t>За дейности					       10 500 лв.</a:t>
            </a:r>
            <a:r>
              <a:rPr lang="bg-BG" sz="1900" i="1" u="sng" dirty="0" smtClean="0">
                <a:cs typeface="Times New Roman" pitchFamily="18" charset="0"/>
              </a:rPr>
              <a:t>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dirty="0" smtClean="0">
                <a:cs typeface="Times New Roman" pitchFamily="18" charset="0"/>
              </a:rPr>
              <a:t> </a:t>
            </a:r>
            <a:r>
              <a:rPr lang="bg-BG" sz="1900" i="1" dirty="0" smtClean="0">
                <a:cs typeface="Times New Roman" pitchFamily="18" charset="0"/>
              </a:rPr>
              <a:t>Капиталови разходи от преходен остатък	  	     163 151лв</a:t>
            </a:r>
            <a:r>
              <a:rPr lang="bg-BG" sz="1900" dirty="0" smtClean="0">
                <a:cs typeface="Times New Roman" pitchFamily="18" charset="0"/>
              </a:rPr>
              <a:t>.</a:t>
            </a:r>
          </a:p>
        </p:txBody>
      </p:sp>
      <p:sp>
        <p:nvSpPr>
          <p:cNvPr id="35844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072312" cy="460375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ОБРАЗОВАНИЕ   4</a:t>
            </a:r>
            <a:r>
              <a:rPr lang="bg-BG" sz="2400" b="1" i="1" dirty="0" smtClean="0">
                <a:latin typeface="Times New Roman" pitchFamily="18" charset="0"/>
              </a:rPr>
              <a:t> 502 117 </a:t>
            </a:r>
            <a:r>
              <a:rPr lang="bg-BG" sz="2000" b="1" i="1" dirty="0" smtClean="0">
                <a:latin typeface="Times New Roman" pitchFamily="18" charset="0"/>
              </a:rPr>
              <a:t>лв</a:t>
            </a:r>
            <a:r>
              <a:rPr lang="bg-BG" sz="2000" dirty="0" smtClean="0">
                <a:latin typeface="Times New Roman" pitchFamily="18" charset="0"/>
              </a:rPr>
              <a:t>.</a:t>
            </a:r>
            <a:endParaRPr lang="bg-BG" sz="2000" b="1" dirty="0" smtClean="0">
              <a:latin typeface="Times New Roman" pitchFamily="18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НЕСПЕЦИАЛИЗИРАНИ УЧИЛИЩА –  		</a:t>
            </a:r>
            <a:r>
              <a:rPr lang="en-US" sz="1900" b="1" u="sng" dirty="0" smtClean="0">
                <a:cs typeface="Times New Roman" pitchFamily="18" charset="0"/>
              </a:rPr>
              <a:t>	</a:t>
            </a:r>
            <a:r>
              <a:rPr lang="bg-BG" sz="1900" b="1" u="sng" dirty="0" smtClean="0">
                <a:cs typeface="Times New Roman" pitchFamily="18" charset="0"/>
              </a:rPr>
              <a:t>2 173 439 лв.</a:t>
            </a:r>
            <a:endParaRPr lang="bg-BG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държавно финансиране субсидия         		1 872 805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собствени приходи				     13 406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         		   287 228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ДЕТСКИ ГРАДИНИ – 					1 079 283 лв.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bg-BG" sz="1900" i="1" dirty="0" smtClean="0">
                <a:cs typeface="Times New Roman" pitchFamily="18" charset="0"/>
              </a:rPr>
              <a:t> Държавно финансиране 			   779 197 лв. 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	 		     65 234 лв.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bg-BG" sz="1900" i="1" dirty="0" smtClean="0">
                <a:cs typeface="Times New Roman" pitchFamily="18" charset="0"/>
              </a:rPr>
              <a:t>Капиталови разходи от преходен остатък	     60 924 лв.</a:t>
            </a:r>
          </a:p>
          <a:p>
            <a:pPr eaLnBrk="1" hangingPunct="1">
              <a:lnSpc>
                <a:spcPct val="90000"/>
              </a:lnSpc>
              <a:buFontTx/>
              <a:buChar char="o"/>
            </a:pPr>
            <a:r>
              <a:rPr lang="bg-BG" sz="1900" i="1" dirty="0" smtClean="0">
                <a:cs typeface="Times New Roman" pitchFamily="18" charset="0"/>
              </a:rPr>
              <a:t>Издръжка от местни приходи 			   173 928 лв</a:t>
            </a:r>
            <a:r>
              <a:rPr lang="bg-BG" sz="19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ПРОФЕСИОНАЛНИ ГИМНАЗИИ  и ОБЩЕЖИТИЯ–  	   957 948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Държавно финансиране 				   877 064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Собствени приходи				     25 040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Преходен остатък				     55 844 лв.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bg-BG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bg-BG" sz="1900" dirty="0" smtClean="0"/>
          </a:p>
        </p:txBody>
      </p:sp>
      <p:sp>
        <p:nvSpPr>
          <p:cNvPr id="36868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ГОДИНА</a:t>
            </a:r>
            <a:endParaRPr lang="bg-BG" altLang="en-US" sz="1200" dirty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81000"/>
            <a:ext cx="7313612" cy="533400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ОБРАЗОВАНИЕ  </a:t>
            </a:r>
            <a:r>
              <a:rPr lang="bg-BG" sz="2000" b="1" dirty="0" smtClean="0">
                <a:latin typeface="Times New Roman" pitchFamily="18" charset="0"/>
              </a:rPr>
              <a:t> </a:t>
            </a:r>
            <a:endParaRPr lang="bg-BG" sz="2000" dirty="0" smtClean="0">
              <a:latin typeface="Times New Roman" pitchFamily="18" charset="0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295400"/>
            <a:ext cx="80772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7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ЦЕНТЪР ЗА ПОДКРЕПА НА ЛИЧНОСТНОТО РАЗВИТИЕ							</a:t>
            </a:r>
            <a:r>
              <a:rPr lang="bg-BG" sz="1900" u="sng" dirty="0" smtClean="0">
                <a:cs typeface="Times New Roman" pitchFamily="18" charset="0"/>
              </a:rPr>
              <a:t> </a:t>
            </a:r>
            <a:r>
              <a:rPr lang="bg-BG" sz="1900" b="1" u="sng" dirty="0" smtClean="0">
                <a:cs typeface="Times New Roman" pitchFamily="18" charset="0"/>
              </a:rPr>
              <a:t>– </a:t>
            </a:r>
            <a:r>
              <a:rPr lang="en-US" sz="1900" b="1" u="sng" dirty="0" smtClean="0">
                <a:cs typeface="Times New Roman" pitchFamily="18" charset="0"/>
              </a:rPr>
              <a:t>     </a:t>
            </a:r>
            <a:r>
              <a:rPr lang="bg-BG" sz="1900" b="1" u="sng" dirty="0" smtClean="0">
                <a:cs typeface="Times New Roman" pitchFamily="18" charset="0"/>
              </a:rPr>
              <a:t>	140 322 лв.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itchFamily="2" charset="2"/>
              <a:buChar char="§"/>
            </a:pPr>
            <a:r>
              <a:rPr lang="bg-BG" sz="1900" i="1" dirty="0" smtClean="0">
                <a:cs typeface="Times New Roman" pitchFamily="18" charset="0"/>
              </a:rPr>
              <a:t>Държавно финансиране		   	  41 540 лв.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itchFamily="2" charset="2"/>
              <a:buChar char="§"/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			       940 лв.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itchFamily="2" charset="2"/>
              <a:buChar char="§"/>
            </a:pPr>
            <a:r>
              <a:rPr lang="bg-BG" sz="1900" i="1" dirty="0" smtClean="0">
                <a:cs typeface="Times New Roman" pitchFamily="18" charset="0"/>
              </a:rPr>
              <a:t>Заплати и осигуровки от местни приходи    	  80 212 лв.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itchFamily="2" charset="2"/>
              <a:buChar char="§"/>
            </a:pPr>
            <a:r>
              <a:rPr lang="bg-BG" sz="1900" i="1" dirty="0" smtClean="0">
                <a:cs typeface="Times New Roman" pitchFamily="18" charset="0"/>
              </a:rPr>
              <a:t>Издръжка местни приходи	            	 	  17 640 лв.</a:t>
            </a:r>
          </a:p>
          <a:p>
            <a:pPr eaLnBrk="1" hangingPunct="1">
              <a:lnSpc>
                <a:spcPct val="80000"/>
              </a:lnSpc>
              <a:buSzPct val="120000"/>
              <a:buFont typeface="Wingdings" pitchFamily="2" charset="2"/>
              <a:buNone/>
            </a:pPr>
            <a:endParaRPr lang="bg-BG" sz="1900" i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ДР. ДЕЙНОСТИ ПО ОБРАЗОВАНИЕТО –           	 	 34 000 лв.</a:t>
            </a:r>
            <a:endParaRPr lang="bg-BG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19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УЧЕНИЧЕСКИ СТОЛ – 			                117 115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dirty="0" smtClean="0">
                <a:cs typeface="Times New Roman" pitchFamily="18" charset="0"/>
              </a:rPr>
              <a:t>					</a:t>
            </a:r>
          </a:p>
        </p:txBody>
      </p:sp>
      <p:sp>
        <p:nvSpPr>
          <p:cNvPr id="37892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304800"/>
            <a:ext cx="7313612" cy="592138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ЗДРАВЕОПАЗВАНЕ  </a:t>
            </a:r>
            <a:r>
              <a:rPr lang="bg-BG" sz="2400" b="1" i="1" dirty="0" smtClean="0">
                <a:latin typeface="Times New Roman" pitchFamily="18" charset="0"/>
              </a:rPr>
              <a:t>219 434 </a:t>
            </a:r>
            <a:r>
              <a:rPr lang="bg-BG" sz="2000" b="1" i="1" dirty="0" smtClean="0">
                <a:latin typeface="Times New Roman" pitchFamily="18" charset="0"/>
              </a:rPr>
              <a:t>лв.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Детска ясла – 				  		153 245 лв</a:t>
            </a:r>
            <a:r>
              <a:rPr lang="bg-BG" sz="1900" u="sng" dirty="0" smtClean="0">
                <a:cs typeface="Times New Roman" pitchFamily="18" charset="0"/>
              </a:rPr>
              <a:t>.</a:t>
            </a:r>
            <a:endParaRPr lang="bg-BG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Държавно финансиране/заплати и осигуровки/	    22 394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		  	    24 189 лв.</a:t>
            </a: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Сума за възстановяване 			  106 662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1900" u="sng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Училищно и детско здравеопазване – 		 	  64 025 лв</a:t>
            </a:r>
            <a:r>
              <a:rPr lang="bg-BG" sz="1900" u="sng" dirty="0" smtClean="0">
                <a:cs typeface="Times New Roman" pitchFamily="18" charset="0"/>
              </a:rPr>
              <a:t>.</a:t>
            </a:r>
            <a:endParaRPr lang="bg-BG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bg-BG" sz="1900" i="1" dirty="0" smtClean="0">
                <a:cs typeface="Times New Roman" pitchFamily="18" charset="0"/>
              </a:rPr>
              <a:t>Държавно финансиране/заплати и осигуровки/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и издръжка медицински кабинети			    63 319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 Сума за възстановяване 			                        706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1900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Др. дейности по здравеопазването</a:t>
            </a:r>
            <a:r>
              <a:rPr lang="bg-BG" sz="2700" b="1" u="sng" dirty="0" smtClean="0">
                <a:cs typeface="Times New Roman" pitchFamily="18" charset="0"/>
              </a:rPr>
              <a:t>		   	</a:t>
            </a:r>
            <a:r>
              <a:rPr lang="bg-BG" sz="1900" b="1" u="sng" dirty="0" smtClean="0">
                <a:cs typeface="Times New Roman" pitchFamily="18" charset="0"/>
              </a:rPr>
              <a:t>2 164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i="1" dirty="0" smtClean="0">
                <a:cs typeface="Times New Roman" pitchFamily="18" charset="0"/>
              </a:rPr>
              <a:t>Текущи разходи					        2 164 лв.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bg-BG" sz="1900" dirty="0" smtClean="0">
                <a:cs typeface="Times New Roman" pitchFamily="18" charset="0"/>
              </a:rPr>
              <a:t>		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1900" b="1" dirty="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bg-BG" sz="1900" dirty="0" smtClean="0">
              <a:cs typeface="Times New Roman" pitchFamily="18" charset="0"/>
            </a:endParaRPr>
          </a:p>
        </p:txBody>
      </p:sp>
      <p:sp>
        <p:nvSpPr>
          <p:cNvPr id="38916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301625"/>
            <a:ext cx="7924800" cy="1143000"/>
          </a:xfrm>
        </p:spPr>
        <p:txBody>
          <a:bodyPr l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solidFill>
                  <a:schemeClr val="tx1"/>
                </a:solidFill>
                <a:latin typeface="Times New Roman" pitchFamily="18" charset="0"/>
              </a:rPr>
              <a:t>БЮДЖЕТ 2021</a:t>
            </a:r>
            <a: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  <a:t/>
            </a:r>
            <a:br>
              <a:rPr lang="bg-BG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endParaRPr lang="bg-BG" sz="2400" b="1" dirty="0" smtClean="0"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827213"/>
            <a:ext cx="7772400" cy="4114800"/>
          </a:xfrm>
        </p:spPr>
        <p:txBody>
          <a:bodyPr>
            <a:normAutofit fontScale="85000" lnSpcReduction="10000"/>
          </a:bodyPr>
          <a:lstStyle/>
          <a:p>
            <a:pPr algn="just" eaLnBrk="1" fontAlgn="auto" hangingPunct="1">
              <a:spcAft>
                <a:spcPts val="0"/>
              </a:spcAft>
              <a:buNone/>
              <a:defRPr/>
            </a:pPr>
            <a:r>
              <a:rPr lang="bg-BG" sz="3000" dirty="0" smtClean="0"/>
              <a:t>	 </a:t>
            </a:r>
            <a:r>
              <a:rPr lang="bg-BG" sz="2400" b="1" dirty="0" smtClean="0"/>
              <a:t>Основната цел на бюджет 2021 г. е повишаване качеството на жизнената среда и намаляване на </a:t>
            </a:r>
            <a:r>
              <a:rPr lang="bg-BG" sz="2400" b="1" dirty="0" err="1" smtClean="0"/>
              <a:t>вътрешнообщинските</a:t>
            </a:r>
            <a:r>
              <a:rPr lang="bg-BG" sz="2400" b="1" dirty="0" smtClean="0"/>
              <a:t> различия между града и селата на общината, запазване равнището на предоставените публични услуги при повишаване качеството им и разширяване обхвата на електронните услуги и ефективно и прозрачно разходване на средства. Основната цел на финансовата политика на общината е да обвърже определените цели и приоритети за развитието й, с ресурсите и очаквания ефект за населението. Най-сложният елемент на тази политика е постигането на оптимален баланс между приходите и разходите и обвързването на определените цели и приоритети за развитието на общината с ресурсите и очаквания ефект за населението.</a:t>
            </a:r>
          </a:p>
          <a:p>
            <a:pPr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bg-BG" sz="2200" b="1" dirty="0" smtClean="0"/>
          </a:p>
        </p:txBody>
      </p:sp>
      <p:sp>
        <p:nvSpPr>
          <p:cNvPr id="18436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</a:t>
            </a:r>
            <a:r>
              <a:rPr lang="bg-BG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04800"/>
            <a:ext cx="7313612" cy="838200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СОЦИАЛНО ОСИГУРЯВАНЕ И ГРИЖИ 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000" b="1" i="1" dirty="0" smtClean="0">
                <a:latin typeface="Times New Roman" pitchFamily="18" charset="0"/>
              </a:rPr>
              <a:t>923 121 </a:t>
            </a:r>
            <a:r>
              <a:rPr lang="bg-BG" sz="1800" b="1" i="1" dirty="0" smtClean="0">
                <a:latin typeface="Times New Roman" pitchFamily="18" charset="0"/>
              </a:rPr>
              <a:t>лв</a:t>
            </a:r>
            <a:r>
              <a:rPr lang="bg-BG" sz="2000" b="1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0668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Център за обществена подкрепа–			                   177 777 лв.</a:t>
            </a:r>
            <a:endParaRPr lang="bg-BG" sz="19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1900" i="1" dirty="0" smtClean="0">
                <a:cs typeface="Times New Roman" pitchFamily="18" charset="0"/>
              </a:rPr>
              <a:t>Държавно финансиране 			169 520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900" i="1" dirty="0" smtClean="0">
                <a:cs typeface="Times New Roman" pitchFamily="18" charset="0"/>
              </a:rPr>
              <a:t>Преходен остатък от 2020 г.			    8 257 лв.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Дневен център за лица с увреждания –		                    113 601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9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Център за настаняване от семеен тип –		                    282 754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9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Домашен социален патронаж			                   186 679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9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Клубове на пенсионера и инвалида		</a:t>
            </a:r>
            <a:r>
              <a:rPr lang="en-US" sz="1900" b="1" u="sng" dirty="0" smtClean="0">
                <a:cs typeface="Times New Roman" pitchFamily="18" charset="0"/>
              </a:rPr>
              <a:t>	</a:t>
            </a:r>
            <a:r>
              <a:rPr lang="bg-BG" sz="1900" b="1" u="sng" dirty="0" smtClean="0">
                <a:cs typeface="Times New Roman" pitchFamily="18" charset="0"/>
              </a:rPr>
              <a:t>     </a:t>
            </a:r>
            <a:r>
              <a:rPr lang="ru-RU" sz="1900" b="1" u="sng" dirty="0" smtClean="0">
                <a:cs typeface="Times New Roman" pitchFamily="18" charset="0"/>
              </a:rPr>
              <a:t> 15 909 </a:t>
            </a:r>
            <a:r>
              <a:rPr lang="bg-BG" sz="1900" b="1" u="sng" dirty="0" smtClean="0">
                <a:cs typeface="Times New Roman" pitchFamily="18" charset="0"/>
              </a:rPr>
              <a:t>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9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err="1" smtClean="0">
                <a:cs typeface="Times New Roman" pitchFamily="18" charset="0"/>
              </a:rPr>
              <a:t>П</a:t>
            </a:r>
            <a:r>
              <a:rPr lang="bg-BG" sz="1900" b="1" u="sng" dirty="0" err="1" smtClean="0">
                <a:cs typeface="Times New Roman" pitchFamily="18" charset="0"/>
              </a:rPr>
              <a:t>рех</a:t>
            </a:r>
            <a:r>
              <a:rPr lang="bg-BG" sz="1900" b="1" u="sng" dirty="0" smtClean="0">
                <a:cs typeface="Times New Roman" pitchFamily="18" charset="0"/>
              </a:rPr>
              <a:t>.остатък </a:t>
            </a:r>
            <a:r>
              <a:rPr lang="bg-BG" sz="1900" b="1" u="sng" dirty="0" smtClean="0">
                <a:cs typeface="Times New Roman" pitchFamily="18" charset="0"/>
              </a:rPr>
              <a:t>Програми за временна </a:t>
            </a:r>
            <a:r>
              <a:rPr lang="bg-BG" sz="1900" b="1" u="sng" dirty="0" smtClean="0">
                <a:cs typeface="Times New Roman" pitchFamily="18" charset="0"/>
              </a:rPr>
              <a:t>заетост</a:t>
            </a:r>
            <a:r>
              <a:rPr lang="bg-BG" sz="1900" b="1" u="sng" dirty="0" smtClean="0">
                <a:cs typeface="Times New Roman" pitchFamily="18" charset="0"/>
              </a:rPr>
              <a:t>	                       2 770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err="1" smtClean="0">
                <a:cs typeface="Times New Roman" pitchFamily="18" charset="0"/>
              </a:rPr>
              <a:t>Прех</a:t>
            </a:r>
            <a:r>
              <a:rPr lang="bg-BG" sz="1900" b="1" u="sng" dirty="0" smtClean="0">
                <a:cs typeface="Times New Roman" pitchFamily="18" charset="0"/>
              </a:rPr>
              <a:t>.остатък от Асистенти за лична помощ	          	      24 081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Асистентска подкрепа/нова дейност/			     119 550 лв.</a:t>
            </a:r>
            <a:endParaRPr lang="bg-BG" sz="1900" b="1" dirty="0" smtClean="0">
              <a:cs typeface="Times New Roman" pitchFamily="18" charset="0"/>
            </a:endParaRPr>
          </a:p>
        </p:txBody>
      </p:sp>
      <p:sp>
        <p:nvSpPr>
          <p:cNvPr id="39940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ГОДИНА</a:t>
            </a:r>
            <a:endParaRPr lang="bg-BG" altLang="en-US" sz="1200" dirty="0">
              <a:solidFill>
                <a:srgbClr val="00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2021ГОДИНА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52400"/>
            <a:ext cx="8229600" cy="835025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b="1" dirty="0" err="1" smtClean="0">
                <a:latin typeface="Times New Roman" pitchFamily="18" charset="0"/>
              </a:rPr>
              <a:t>Жилищно</a:t>
            </a:r>
            <a:r>
              <a:rPr lang="ru-RU" sz="1600" b="1" dirty="0" smtClean="0">
                <a:latin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</a:rPr>
              <a:t>строителство</a:t>
            </a:r>
            <a:r>
              <a:rPr lang="ru-RU" sz="1600" b="1" dirty="0" smtClean="0">
                <a:latin typeface="Times New Roman" pitchFamily="18" charset="0"/>
              </a:rPr>
              <a:t>, благоустройство, </a:t>
            </a:r>
            <a:r>
              <a:rPr lang="ru-RU" sz="1600" b="1" dirty="0" err="1" smtClean="0">
                <a:latin typeface="Times New Roman" pitchFamily="18" charset="0"/>
              </a:rPr>
              <a:t>комунално</a:t>
            </a:r>
            <a:r>
              <a:rPr lang="ru-RU" sz="1600" b="1" dirty="0" smtClean="0">
                <a:latin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</a:rPr>
              <a:t>стопанство</a:t>
            </a:r>
            <a:r>
              <a:rPr lang="ru-RU" sz="1600" b="1" dirty="0" smtClean="0">
                <a:latin typeface="Times New Roman" pitchFamily="18" charset="0"/>
              </a:rPr>
              <a:t> и </a:t>
            </a:r>
            <a:r>
              <a:rPr lang="ru-RU" sz="1600" b="1" dirty="0" err="1" smtClean="0">
                <a:latin typeface="Times New Roman" pitchFamily="18" charset="0"/>
              </a:rPr>
              <a:t>опазване</a:t>
            </a:r>
            <a:r>
              <a:rPr lang="ru-RU" sz="1600" b="1" dirty="0" smtClean="0">
                <a:latin typeface="Times New Roman" pitchFamily="18" charset="0"/>
              </a:rPr>
              <a:t> на </a:t>
            </a:r>
            <a:r>
              <a:rPr lang="ru-RU" sz="1600" b="1" dirty="0" err="1" smtClean="0">
                <a:latin typeface="Times New Roman" pitchFamily="18" charset="0"/>
              </a:rPr>
              <a:t>околната</a:t>
            </a:r>
            <a:r>
              <a:rPr lang="ru-RU" sz="1600" b="1" dirty="0" smtClean="0">
                <a:latin typeface="Times New Roman" pitchFamily="18" charset="0"/>
              </a:rPr>
              <a:t> среда  </a:t>
            </a:r>
            <a:r>
              <a:rPr lang="bg-BG" sz="1600" b="1" i="1" dirty="0" smtClean="0">
                <a:latin typeface="Times New Roman" pitchFamily="18" charset="0"/>
              </a:rPr>
              <a:t>1 744 785 </a:t>
            </a:r>
            <a:r>
              <a:rPr lang="bg-BG" sz="1400" b="1" i="1" dirty="0" smtClean="0">
                <a:latin typeface="Times New Roman" pitchFamily="18" charset="0"/>
              </a:rPr>
              <a:t>лв</a:t>
            </a:r>
            <a:r>
              <a:rPr lang="bg-BG" sz="1600" b="1" i="1" dirty="0" smtClean="0">
                <a:latin typeface="Times New Roman" pitchFamily="18" charset="0"/>
              </a:rPr>
              <a:t>.</a:t>
            </a:r>
            <a:endParaRPr lang="bg-BG" sz="1600" i="1" dirty="0" smtClean="0">
              <a:latin typeface="Times New Roman" pitchFamily="18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066800"/>
            <a:ext cx="8229600" cy="4800600"/>
          </a:xfrm>
        </p:spPr>
        <p:txBody>
          <a:bodyPr/>
          <a:lstStyle/>
          <a:p>
            <a:pPr eaLnBrk="1" hangingPunct="1"/>
            <a:r>
              <a:rPr lang="bg-BG" sz="1900" b="1" u="sng" dirty="0" smtClean="0">
                <a:cs typeface="Times New Roman" pitchFamily="18" charset="0"/>
              </a:rPr>
              <a:t>Улично осветление</a:t>
            </a:r>
            <a:r>
              <a:rPr lang="en-US" sz="1900" b="1" u="sng" dirty="0" smtClean="0">
                <a:cs typeface="Times New Roman" pitchFamily="18" charset="0"/>
              </a:rPr>
              <a:t> </a:t>
            </a:r>
            <a:r>
              <a:rPr lang="bg-BG" sz="1900" b="1" u="sng" dirty="0" smtClean="0">
                <a:cs typeface="Times New Roman" pitchFamily="18" charset="0"/>
              </a:rPr>
              <a:t>и водоснабдяване -	      	                  102 034 лв.</a:t>
            </a:r>
          </a:p>
          <a:p>
            <a:pPr eaLnBrk="1" hangingPunct="1"/>
            <a:r>
              <a:rPr lang="bg-BG" sz="1900" b="1" u="sng" dirty="0" smtClean="0">
                <a:cs typeface="Times New Roman" pitchFamily="18" charset="0"/>
              </a:rPr>
              <a:t>Ремонт и поддържане на общинска пътна мрежа -      </a:t>
            </a:r>
            <a:r>
              <a:rPr lang="en-US" sz="1900" b="1" u="sng" dirty="0" smtClean="0">
                <a:cs typeface="Times New Roman" pitchFamily="18" charset="0"/>
              </a:rPr>
              <a:t>     </a:t>
            </a:r>
            <a:r>
              <a:rPr lang="bg-BG" sz="1900" b="1" u="sng" dirty="0" smtClean="0">
                <a:cs typeface="Times New Roman" pitchFamily="18" charset="0"/>
              </a:rPr>
              <a:t>  866 828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1700" i="1" dirty="0" smtClean="0">
                <a:cs typeface="Times New Roman" pitchFamily="18" charset="0"/>
              </a:rPr>
              <a:t>В т.ч. Текущи ремонти улици – 				       5 000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1700" i="1" dirty="0" smtClean="0">
                <a:cs typeface="Times New Roman" pitchFamily="18" charset="0"/>
              </a:rPr>
              <a:t>- От преходен остатък –улици в Острица,Чилнов и Две могили               72 333 лв.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1700" i="1" dirty="0" smtClean="0">
                <a:cs typeface="Times New Roman" pitchFamily="18" charset="0"/>
              </a:rPr>
              <a:t>- Капиталови разходи от </a:t>
            </a:r>
            <a:r>
              <a:rPr lang="bg-BG" sz="1700" i="1" dirty="0" err="1" smtClean="0">
                <a:cs typeface="Times New Roman" pitchFamily="18" charset="0"/>
              </a:rPr>
              <a:t>прех</a:t>
            </a:r>
            <a:r>
              <a:rPr lang="bg-BG" sz="1700" i="1" dirty="0" smtClean="0">
                <a:cs typeface="Times New Roman" pitchFamily="18" charset="0"/>
              </a:rPr>
              <a:t>.остатък  –  </a:t>
            </a:r>
            <a:r>
              <a:rPr lang="bg-BG" sz="1700" i="1" dirty="0" err="1" smtClean="0">
                <a:cs typeface="Times New Roman" pitchFamily="18" charset="0"/>
              </a:rPr>
              <a:t>осн</a:t>
            </a:r>
            <a:r>
              <a:rPr lang="bg-BG" sz="1700" i="1" dirty="0" smtClean="0">
                <a:cs typeface="Times New Roman" pitchFamily="18" charset="0"/>
              </a:rPr>
              <a:t>. ремонт улици 	   789 495 лв.</a:t>
            </a:r>
            <a:r>
              <a:rPr lang="bg-BG" sz="1900" i="1" dirty="0" smtClean="0">
                <a:cs typeface="Times New Roman" pitchFamily="18" charset="0"/>
              </a:rPr>
              <a:t> </a:t>
            </a:r>
            <a:endParaRPr lang="bg-BG" sz="1900" b="1" dirty="0" smtClean="0">
              <a:cs typeface="Times New Roman" pitchFamily="18" charset="0"/>
            </a:endParaRPr>
          </a:p>
          <a:p>
            <a:pPr eaLnBrk="1" hangingPunct="1"/>
            <a:r>
              <a:rPr lang="bg-BG" sz="1900" b="1" u="sng" dirty="0" smtClean="0">
                <a:cs typeface="Times New Roman" pitchFamily="18" charset="0"/>
              </a:rPr>
              <a:t>Чистота –  						</a:t>
            </a:r>
            <a:r>
              <a:rPr lang="en-US" sz="1900" b="1" u="sng" dirty="0" smtClean="0">
                <a:cs typeface="Times New Roman" pitchFamily="18" charset="0"/>
              </a:rPr>
              <a:t>  </a:t>
            </a:r>
            <a:r>
              <a:rPr lang="bg-BG" sz="1900" b="1" u="sng" dirty="0" smtClean="0">
                <a:cs typeface="Times New Roman" pitchFamily="18" charset="0"/>
              </a:rPr>
              <a:t>687 121 лв.</a:t>
            </a:r>
          </a:p>
          <a:p>
            <a:pPr eaLnBrk="1" hangingPunct="1"/>
            <a:r>
              <a:rPr lang="bg-BG" sz="1900" i="1" dirty="0" smtClean="0">
                <a:cs typeface="Times New Roman" pitchFamily="18" charset="0"/>
              </a:rPr>
              <a:t>Текущи разходи					  672 955 лв.</a:t>
            </a:r>
          </a:p>
          <a:p>
            <a:pPr eaLnBrk="1" hangingPunct="1"/>
            <a:r>
              <a:rPr lang="bg-BG" sz="1900" i="1" dirty="0" smtClean="0">
                <a:cs typeface="Times New Roman" pitchFamily="18" charset="0"/>
              </a:rPr>
              <a:t>Капиталови разходи 				 	   14 166 лв.</a:t>
            </a:r>
            <a:endParaRPr lang="bg-BG" sz="1900" b="1" u="sng" dirty="0" smtClean="0">
              <a:cs typeface="Times New Roman" pitchFamily="18" charset="0"/>
            </a:endParaRPr>
          </a:p>
          <a:p>
            <a:pPr eaLnBrk="1" hangingPunct="1"/>
            <a:r>
              <a:rPr lang="bg-BG" sz="1900" b="1" u="sng" dirty="0" smtClean="0">
                <a:cs typeface="Times New Roman" pitchFamily="18" charset="0"/>
              </a:rPr>
              <a:t>Озеленяване-				 </a:t>
            </a:r>
            <a:r>
              <a:rPr lang="en-US" sz="1900" b="1" u="sng" dirty="0" smtClean="0">
                <a:cs typeface="Times New Roman" pitchFamily="18" charset="0"/>
              </a:rPr>
              <a:t> 	</a:t>
            </a:r>
            <a:r>
              <a:rPr lang="bg-BG" sz="1900" b="1" u="sng" dirty="0" smtClean="0">
                <a:cs typeface="Times New Roman" pitchFamily="18" charset="0"/>
              </a:rPr>
              <a:t>         	     </a:t>
            </a:r>
            <a:r>
              <a:rPr lang="en-US" sz="1900" b="1" u="sng" dirty="0" smtClean="0">
                <a:cs typeface="Times New Roman" pitchFamily="18" charset="0"/>
              </a:rPr>
              <a:t> </a:t>
            </a:r>
            <a:r>
              <a:rPr lang="bg-BG" sz="1900" b="1" u="sng" dirty="0" smtClean="0">
                <a:cs typeface="Times New Roman" pitchFamily="18" charset="0"/>
              </a:rPr>
              <a:t>6 900 лв</a:t>
            </a:r>
            <a:r>
              <a:rPr lang="bg-BG" sz="1900" b="1" dirty="0" smtClean="0">
                <a:cs typeface="Times New Roman" pitchFamily="18" charset="0"/>
              </a:rPr>
              <a:t>.</a:t>
            </a:r>
            <a:endParaRPr lang="bg-BG" sz="1900" b="1" u="sng" dirty="0" smtClean="0">
              <a:cs typeface="Times New Roman" pitchFamily="18" charset="0"/>
            </a:endParaRPr>
          </a:p>
          <a:p>
            <a:pPr eaLnBrk="1" hangingPunct="1"/>
            <a:r>
              <a:rPr lang="bg-BG" sz="1900" b="1" u="sng" dirty="0" smtClean="0">
                <a:cs typeface="Times New Roman" pitchFamily="18" charset="0"/>
              </a:rPr>
              <a:t>Др.дейности по БКС-			     	             </a:t>
            </a:r>
            <a:r>
              <a:rPr lang="en-US" sz="1900" b="1" u="sng" dirty="0" smtClean="0">
                <a:cs typeface="Times New Roman" pitchFamily="18" charset="0"/>
              </a:rPr>
              <a:t>  </a:t>
            </a:r>
            <a:r>
              <a:rPr lang="bg-BG" sz="1900" b="1" u="sng" dirty="0" smtClean="0">
                <a:cs typeface="Times New Roman" pitchFamily="18" charset="0"/>
              </a:rPr>
              <a:t>    66 394 лв.</a:t>
            </a:r>
          </a:p>
          <a:p>
            <a:pPr eaLnBrk="1" hangingPunct="1"/>
            <a:r>
              <a:rPr lang="bg-BG" sz="2000" i="1" dirty="0" smtClean="0">
                <a:cs typeface="Times New Roman" pitchFamily="18" charset="0"/>
              </a:rPr>
              <a:t>В т.ч. Капиталови разходи  			                62 090 лв.</a:t>
            </a:r>
          </a:p>
          <a:p>
            <a:pPr eaLnBrk="1" hangingPunct="1"/>
            <a:r>
              <a:rPr lang="bg-BG" sz="1900" b="1" u="sng" dirty="0" smtClean="0">
                <a:cs typeface="Times New Roman" pitchFamily="18" charset="0"/>
              </a:rPr>
              <a:t>Управление на дейностите по отпадъците     	             </a:t>
            </a:r>
            <a:r>
              <a:rPr lang="en-US" sz="1900" b="1" u="sng" dirty="0" smtClean="0">
                <a:cs typeface="Times New Roman" pitchFamily="18" charset="0"/>
              </a:rPr>
              <a:t>  </a:t>
            </a:r>
            <a:r>
              <a:rPr lang="bg-BG" sz="1900" b="1" u="sng" dirty="0" smtClean="0">
                <a:cs typeface="Times New Roman" pitchFamily="18" charset="0"/>
              </a:rPr>
              <a:t>    15 508 лв.</a:t>
            </a:r>
          </a:p>
          <a:p>
            <a:pPr eaLnBrk="1" hangingPunct="1">
              <a:buNone/>
            </a:pPr>
            <a:r>
              <a:rPr lang="bg-BG" sz="1900" dirty="0" smtClean="0">
                <a:cs typeface="Times New Roman" pitchFamily="18" charset="0"/>
              </a:rPr>
              <a:t>Приключване </a:t>
            </a:r>
            <a:r>
              <a:rPr lang="bg-BG" sz="1900" dirty="0" err="1" smtClean="0">
                <a:cs typeface="Times New Roman" pitchFamily="18" charset="0"/>
              </a:rPr>
              <a:t>рекултивация</a:t>
            </a:r>
            <a:r>
              <a:rPr lang="bg-BG" sz="1900" dirty="0" smtClean="0">
                <a:cs typeface="Times New Roman" pitchFamily="18" charset="0"/>
              </a:rPr>
              <a:t> на депо и </a:t>
            </a:r>
            <a:r>
              <a:rPr lang="bg-BG" sz="1900" dirty="0" err="1" smtClean="0">
                <a:cs typeface="Times New Roman" pitchFamily="18" charset="0"/>
              </a:rPr>
              <a:t>видеонаблюдение</a:t>
            </a:r>
            <a:endParaRPr lang="bg-BG" sz="1900" dirty="0" smtClean="0">
              <a:cs typeface="Times New Roman" pitchFamily="18" charset="0"/>
            </a:endParaRPr>
          </a:p>
          <a:p>
            <a:pPr eaLnBrk="1" hangingPunct="1"/>
            <a:endParaRPr lang="bg-BG" sz="1900" b="1" u="sng" dirty="0" smtClean="0">
              <a:cs typeface="Times New Roman" pitchFamily="18" charset="0"/>
            </a:endParaRPr>
          </a:p>
          <a:p>
            <a:pPr eaLnBrk="1" hangingPunct="1"/>
            <a:endParaRPr lang="bg-BG" sz="1700" i="1" dirty="0" smtClean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762000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ПОЧИВНО ДЕЛО, КУЛТУРА, РЕЛИГИОЗНИ ДЕЙНОСТИ</a:t>
            </a:r>
            <a:br>
              <a:rPr lang="bg-BG" sz="2000" b="1" dirty="0" smtClean="0">
                <a:latin typeface="Times New Roman" pitchFamily="18" charset="0"/>
              </a:rPr>
            </a:br>
            <a:r>
              <a:rPr lang="bg-BG" sz="2000" b="1" i="1" dirty="0" smtClean="0">
                <a:latin typeface="Times New Roman" pitchFamily="18" charset="0"/>
              </a:rPr>
              <a:t> 342 826 </a:t>
            </a:r>
            <a:r>
              <a:rPr lang="bg-BG" sz="1600" b="1" i="1" dirty="0" smtClean="0">
                <a:latin typeface="Times New Roman" pitchFamily="18" charset="0"/>
              </a:rPr>
              <a:t>лв</a:t>
            </a:r>
            <a:r>
              <a:rPr lang="bg-BG" sz="2000" b="1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295400"/>
            <a:ext cx="8458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Читалища 		 				  201 728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200" dirty="0" smtClean="0">
                <a:cs typeface="Times New Roman" pitchFamily="18" charset="0"/>
              </a:rPr>
              <a:t>Държавно финансиране 			 	 	  195 228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200" dirty="0" err="1" smtClean="0">
                <a:cs typeface="Times New Roman" pitchFamily="18" charset="0"/>
              </a:rPr>
              <a:t>Дофинансиране</a:t>
            </a:r>
            <a:r>
              <a:rPr lang="bg-BG" sz="1200" dirty="0" smtClean="0">
                <a:cs typeface="Times New Roman" pitchFamily="18" charset="0"/>
              </a:rPr>
              <a:t>  в т.ч. 				  	     	      6 500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200" dirty="0" smtClean="0">
                <a:cs typeface="Times New Roman" pitchFamily="18" charset="0"/>
              </a:rPr>
              <a:t>	</a:t>
            </a:r>
            <a:r>
              <a:rPr lang="bg-BG" sz="1100" i="1" dirty="0" smtClean="0">
                <a:cs typeface="Times New Roman" pitchFamily="18" charset="0"/>
              </a:rPr>
              <a:t>“Събор на </a:t>
            </a:r>
            <a:r>
              <a:rPr lang="bg-BG" sz="1100" i="1" dirty="0" err="1" smtClean="0">
                <a:cs typeface="Times New Roman" pitchFamily="18" charset="0"/>
              </a:rPr>
              <a:t>хърцоите</a:t>
            </a:r>
            <a:r>
              <a:rPr lang="bg-BG" sz="1100" i="1" dirty="0" smtClean="0">
                <a:cs typeface="Times New Roman" pitchFamily="18" charset="0"/>
              </a:rPr>
              <a:t>” с. Кацелово			 	      	   1 500лв.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100" i="1" dirty="0" smtClean="0">
                <a:cs typeface="Times New Roman" pitchFamily="18" charset="0"/>
              </a:rPr>
              <a:t>	“Жива вода” с. К. Върбовка	      		 	    	   2 000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100" i="1" dirty="0" smtClean="0">
                <a:cs typeface="Times New Roman" pitchFamily="18" charset="0"/>
              </a:rPr>
              <a:t>	“Фестивал на етносите” с.Батишница				   1 500лв.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100" i="1" dirty="0" smtClean="0">
                <a:cs typeface="Times New Roman" pitchFamily="18" charset="0"/>
              </a:rPr>
              <a:t> 	“Празник на плодородието” с.Чилнов					 </a:t>
            </a:r>
            <a:r>
              <a:rPr lang="bg-BG" sz="1100" i="1" dirty="0" smtClean="0">
                <a:cs typeface="Times New Roman" pitchFamily="18" charset="0"/>
              </a:rPr>
              <a:t>  </a:t>
            </a:r>
            <a:r>
              <a:rPr lang="bg-BG" sz="1100" i="1" dirty="0" smtClean="0">
                <a:cs typeface="Times New Roman" pitchFamily="18" charset="0"/>
              </a:rPr>
              <a:t>1 500 лв.</a:t>
            </a:r>
            <a:r>
              <a:rPr lang="bg-BG" sz="1000" i="1" dirty="0" smtClean="0">
                <a:cs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000" dirty="0" smtClean="0">
                <a:cs typeface="Times New Roman" pitchFamily="18" charset="0"/>
              </a:rPr>
              <a:t>	</a:t>
            </a:r>
            <a:endParaRPr lang="bg-BG" sz="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Музей 				   			      3 152 лв</a:t>
            </a:r>
            <a:r>
              <a:rPr lang="bg-BG" sz="19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Обредна дейност			  		    67 362 лв</a:t>
            </a:r>
            <a:r>
              <a:rPr lang="bg-BG" sz="19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2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Поддържане и ремонт на спортна база, спортни мероприятия</a:t>
            </a:r>
            <a:r>
              <a:rPr lang="bg-BG" sz="1900" u="sng" dirty="0" smtClean="0">
                <a:cs typeface="Times New Roman" pitchFamily="18" charset="0"/>
              </a:rPr>
              <a:t> </a:t>
            </a:r>
            <a:r>
              <a:rPr lang="bg-BG" sz="1900" b="1" u="sng" dirty="0" smtClean="0">
                <a:cs typeface="Times New Roman" pitchFamily="18" charset="0"/>
              </a:rPr>
              <a:t>и подпомагане на спортни клубове 			    38 290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200" dirty="0" smtClean="0">
                <a:cs typeface="Times New Roman" pitchFamily="18" charset="0"/>
              </a:rPr>
              <a:t>в т.ч. Детско-юношески футбол			               		    </a:t>
            </a:r>
            <a:r>
              <a:rPr lang="bg-BG" sz="1200" dirty="0" smtClean="0">
                <a:cs typeface="Times New Roman" pitchFamily="18" charset="0"/>
              </a:rPr>
              <a:t>   </a:t>
            </a:r>
            <a:r>
              <a:rPr lang="bg-BG" sz="1200" dirty="0" smtClean="0">
                <a:cs typeface="Times New Roman" pitchFamily="18" charset="0"/>
              </a:rPr>
              <a:t>15 </a:t>
            </a:r>
            <a:r>
              <a:rPr lang="bg-BG" sz="1200" dirty="0" smtClean="0">
                <a:cs typeface="Times New Roman" pitchFamily="18" charset="0"/>
              </a:rPr>
              <a:t>000 </a:t>
            </a:r>
            <a:r>
              <a:rPr lang="bg-BG" sz="1200" dirty="0" smtClean="0">
                <a:cs typeface="Times New Roman" pitchFamily="18" charset="0"/>
              </a:rPr>
              <a:t>лв.</a:t>
            </a:r>
          </a:p>
          <a:p>
            <a:pPr eaLnBrk="1" hangingPunct="1">
              <a:lnSpc>
                <a:spcPct val="80000"/>
              </a:lnSpc>
              <a:buSzPct val="120000"/>
              <a:buFontTx/>
              <a:buChar char="•"/>
            </a:pPr>
            <a:r>
              <a:rPr lang="bg-BG" sz="1200" dirty="0" smtClean="0">
                <a:cs typeface="Times New Roman" pitchFamily="18" charset="0"/>
              </a:rPr>
              <a:t> Клуб Тенис на маса			           		         	         4 000 лв.</a:t>
            </a:r>
          </a:p>
          <a:p>
            <a:pPr eaLnBrk="1" hangingPunct="1">
              <a:lnSpc>
                <a:spcPct val="80000"/>
              </a:lnSpc>
              <a:buSzPct val="120000"/>
              <a:buFontTx/>
              <a:buChar char="•"/>
            </a:pPr>
            <a:r>
              <a:rPr lang="bg-BG" sz="1200" dirty="0" smtClean="0">
                <a:cs typeface="Times New Roman" pitchFamily="18" charset="0"/>
              </a:rPr>
              <a:t>Поддръжка спортни терени в общината  и др.разходи		 	        </a:t>
            </a:r>
            <a:r>
              <a:rPr lang="bg-BG" sz="1200" dirty="0" smtClean="0">
                <a:cs typeface="Times New Roman" pitchFamily="18" charset="0"/>
              </a:rPr>
              <a:t> </a:t>
            </a:r>
            <a:r>
              <a:rPr lang="bg-BG" sz="1200" dirty="0" smtClean="0">
                <a:cs typeface="Times New Roman" pitchFamily="18" charset="0"/>
              </a:rPr>
              <a:t>8 </a:t>
            </a:r>
            <a:r>
              <a:rPr lang="bg-BG" sz="1200" dirty="0" smtClean="0">
                <a:cs typeface="Times New Roman" pitchFamily="18" charset="0"/>
              </a:rPr>
              <a:t>550 лв</a:t>
            </a:r>
            <a:r>
              <a:rPr lang="bg-BG" sz="1200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SzPct val="120000"/>
              <a:buFontTx/>
              <a:buChar char="•"/>
            </a:pPr>
            <a:r>
              <a:rPr lang="bg-BG" sz="1200" dirty="0" smtClean="0">
                <a:cs typeface="Times New Roman" pitchFamily="18" charset="0"/>
              </a:rPr>
              <a:t>Спортен календар						         1 500 лв.</a:t>
            </a:r>
          </a:p>
          <a:p>
            <a:pPr eaLnBrk="1" hangingPunct="1">
              <a:lnSpc>
                <a:spcPct val="80000"/>
              </a:lnSpc>
              <a:buSzPct val="120000"/>
              <a:buFontTx/>
              <a:buChar char="•"/>
            </a:pPr>
            <a:r>
              <a:rPr lang="bg-BG" sz="1200" dirty="0" smtClean="0">
                <a:cs typeface="Times New Roman" pitchFamily="18" charset="0"/>
              </a:rPr>
              <a:t>Капиталови разходи						         9 240 лв.</a:t>
            </a:r>
          </a:p>
          <a:p>
            <a:pPr eaLnBrk="1" hangingPunct="1">
              <a:lnSpc>
                <a:spcPct val="80000"/>
              </a:lnSpc>
              <a:buSzPct val="120000"/>
              <a:buFontTx/>
              <a:buNone/>
            </a:pPr>
            <a:endParaRPr lang="bg-BG" sz="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Спорт за всички /от преходен остатък/	                    	      1 864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Др.дейности по културата и културен календар 	       </a:t>
            </a:r>
            <a:r>
              <a:rPr lang="en-US" sz="1900" b="1" u="sng" dirty="0" smtClean="0">
                <a:cs typeface="Times New Roman" pitchFamily="18" charset="0"/>
              </a:rPr>
              <a:t>      </a:t>
            </a:r>
            <a:r>
              <a:rPr lang="bg-BG" sz="1900" b="1" u="sng" dirty="0" smtClean="0">
                <a:cs typeface="Times New Roman" pitchFamily="18" charset="0"/>
              </a:rPr>
              <a:t>	     30 430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200" dirty="0" smtClean="0">
                <a:cs typeface="Times New Roman" pitchFamily="18" charset="0"/>
              </a:rPr>
              <a:t>				       	.</a:t>
            </a:r>
            <a:endParaRPr lang="bg-BG" sz="1200" dirty="0" smtClean="0"/>
          </a:p>
        </p:txBody>
      </p:sp>
      <p:sp>
        <p:nvSpPr>
          <p:cNvPr id="41988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33400"/>
            <a:ext cx="7313612" cy="531813"/>
          </a:xfrm>
        </p:spPr>
        <p:txBody>
          <a:bodyPr lIns="0" rIns="0" bIns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000" b="1" dirty="0" smtClean="0">
                <a:latin typeface="Times New Roman" pitchFamily="18" charset="0"/>
              </a:rPr>
              <a:t>ИКОНОМИЧЕСКИ ДЕЙНОСТИ  И УСЛУГИ – </a:t>
            </a:r>
            <a:r>
              <a:rPr lang="bg-BG" sz="2000" b="1" i="1" dirty="0" smtClean="0">
                <a:latin typeface="Times New Roman" pitchFamily="18" charset="0"/>
              </a:rPr>
              <a:t>520 129 </a:t>
            </a:r>
            <a:r>
              <a:rPr lang="bg-BG" sz="1600" b="1" i="1" dirty="0" smtClean="0">
                <a:latin typeface="Times New Roman" pitchFamily="18" charset="0"/>
              </a:rPr>
              <a:t>лв</a:t>
            </a:r>
            <a:r>
              <a:rPr lang="bg-BG" sz="2000" b="1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81000" y="1219200"/>
            <a:ext cx="84582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2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Др.дейности по селско и горско стопанство		      6  300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Автогара–		            				     11 178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Зимно поддържане –		        			   404 749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 dirty="0" smtClean="0">
                <a:cs typeface="Times New Roman" pitchFamily="18" charset="0"/>
              </a:rPr>
              <a:t>Субсидия						    159 300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 dirty="0" smtClean="0">
                <a:cs typeface="Times New Roman" pitchFamily="18" charset="0"/>
              </a:rPr>
              <a:t>От собствени приходи					      20 900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 dirty="0" smtClean="0">
                <a:cs typeface="Times New Roman" pitchFamily="18" charset="0"/>
              </a:rPr>
              <a:t>От </a:t>
            </a:r>
            <a:r>
              <a:rPr lang="bg-BG" sz="1800" i="1" dirty="0" err="1" smtClean="0">
                <a:cs typeface="Times New Roman" pitchFamily="18" charset="0"/>
              </a:rPr>
              <a:t>прех</a:t>
            </a:r>
            <a:r>
              <a:rPr lang="bg-BG" sz="1800" i="1" dirty="0" smtClean="0">
                <a:cs typeface="Times New Roman" pitchFamily="18" charset="0"/>
              </a:rPr>
              <a:t>. остатък зимно поддържане от субсидия /Кап.разход/	    198 002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 dirty="0" smtClean="0">
                <a:cs typeface="Times New Roman" pitchFamily="18" charset="0"/>
              </a:rPr>
              <a:t>От преходен остатък текущ ремонт на </a:t>
            </a:r>
            <a:r>
              <a:rPr lang="bg-BG" sz="1800" i="1" dirty="0" err="1" smtClean="0">
                <a:cs typeface="Times New Roman" pitchFamily="18" charset="0"/>
              </a:rPr>
              <a:t>ІІІ-токласна</a:t>
            </a:r>
            <a:r>
              <a:rPr lang="bg-BG" sz="1800" i="1" dirty="0" smtClean="0">
                <a:cs typeface="Times New Roman" pitchFamily="18" charset="0"/>
              </a:rPr>
              <a:t> пътна мрежа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 dirty="0" smtClean="0">
                <a:cs typeface="Times New Roman" pitchFamily="18" charset="0"/>
              </a:rPr>
              <a:t>						  		      23 847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800" i="1" dirty="0" smtClean="0">
                <a:cs typeface="Times New Roman" pitchFamily="18" charset="0"/>
              </a:rPr>
              <a:t>Капиталов разход						        2 700 лв.</a:t>
            </a:r>
            <a:endParaRPr lang="bg-BG" sz="18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Общински пазар			               	                      1 360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9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Туризъм						      58 439 лв</a:t>
            </a:r>
            <a:r>
              <a:rPr lang="bg-BG" sz="1900" b="1" dirty="0" smtClean="0">
                <a:cs typeface="Times New Roman" pitchFamily="18" charset="0"/>
              </a:rPr>
              <a:t>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1900" b="1" u="sng" dirty="0" smtClean="0">
                <a:cs typeface="Times New Roman" pitchFamily="18" charset="0"/>
              </a:rPr>
              <a:t>Др. дейности по икономиката				</a:t>
            </a:r>
            <a:r>
              <a:rPr lang="en-US" sz="1900" b="1" u="sng" dirty="0" smtClean="0">
                <a:cs typeface="Times New Roman" pitchFamily="18" charset="0"/>
              </a:rPr>
              <a:t>   </a:t>
            </a:r>
            <a:r>
              <a:rPr lang="bg-BG" sz="1900" b="1" u="sng" dirty="0" smtClean="0">
                <a:cs typeface="Times New Roman" pitchFamily="18" charset="0"/>
              </a:rPr>
              <a:t>  38 103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1900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1000"/>
            <a:ext cx="7313612" cy="531812"/>
          </a:xfrm>
        </p:spPr>
        <p:txBody>
          <a:bodyPr lIns="0" rIns="0" bIns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i="1" dirty="0" smtClean="0">
                <a:latin typeface="Times New Roman" pitchFamily="18" charset="0"/>
              </a:rPr>
              <a:t>ДРУГИ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143000"/>
            <a:ext cx="83058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200" b="1" u="sng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200" b="1" dirty="0" smtClean="0">
                <a:cs typeface="Times New Roman" pitchFamily="18" charset="0"/>
              </a:rPr>
              <a:t>		</a:t>
            </a:r>
            <a:r>
              <a:rPr lang="bg-BG" sz="2100" b="1" dirty="0" smtClean="0">
                <a:cs typeface="Times New Roman" pitchFamily="18" charset="0"/>
              </a:rPr>
              <a:t>ЛИХВИ 				      415лв.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1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bg-BG" sz="2100" b="1" dirty="0" smtClean="0">
                <a:cs typeface="Times New Roman" pitchFamily="18" charset="0"/>
              </a:rPr>
              <a:t>		РЕЗЕРВ				270 938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100" b="1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bg-BG" sz="2100" b="1" dirty="0" smtClean="0">
                <a:cs typeface="Times New Roman" pitchFamily="18" charset="0"/>
              </a:rPr>
              <a:t>От субсидия за КР				125 590 лв.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bg-BG" sz="2100" b="1" dirty="0" smtClean="0">
                <a:cs typeface="Times New Roman" pitchFamily="18" charset="0"/>
              </a:rPr>
              <a:t>От продажби 				  81 923 лв.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bg-BG" sz="2100" b="1" smtClean="0">
                <a:cs typeface="Times New Roman" pitchFamily="18" charset="0"/>
              </a:rPr>
              <a:t>Други				</a:t>
            </a:r>
            <a:r>
              <a:rPr lang="bg-BG" sz="2100" b="1" dirty="0" smtClean="0">
                <a:cs typeface="Times New Roman" pitchFamily="18" charset="0"/>
              </a:rPr>
              <a:t>	  60 000 лв.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bg-BG" sz="2100" b="1" dirty="0" smtClean="0">
                <a:cs typeface="Times New Roman" pitchFamily="18" charset="0"/>
              </a:rPr>
              <a:t>От собствени приходи			    3 425 лв.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1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bg-BG" sz="2100" dirty="0" smtClean="0"/>
          </a:p>
          <a:p>
            <a:pPr eaLnBrk="1" hangingPunct="1">
              <a:buFont typeface="Wingdings" pitchFamily="2" charset="2"/>
              <a:buNone/>
            </a:pPr>
            <a:r>
              <a:rPr lang="bg-BG" sz="2100" b="1" dirty="0" smtClean="0">
                <a:cs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bg-BG" sz="2100" b="1" dirty="0" smtClean="0"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bg-BG" sz="2100" b="1" dirty="0" smtClean="0">
              <a:cs typeface="Times New Roman" pitchFamily="18" charset="0"/>
            </a:endParaRPr>
          </a:p>
        </p:txBody>
      </p:sp>
      <p:sp>
        <p:nvSpPr>
          <p:cNvPr id="44036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>
                <a:solidFill>
                  <a:srgbClr val="000000"/>
                </a:solidFill>
                <a:latin typeface="Monotype Corsiva" pitchFamily="66" charset="0"/>
              </a:rPr>
              <a:t>ПРОЕКТ НА БЮДЖЕТ  2020 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152401"/>
            <a:ext cx="7696200" cy="1066800"/>
          </a:xfrm>
        </p:spPr>
        <p:txBody>
          <a:bodyPr lIns="0" rIns="0" bIns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2800" b="1" dirty="0" smtClean="0">
                <a:latin typeface="Times New Roman" pitchFamily="18" charset="0"/>
              </a:rPr>
              <a:t>ОСНОВНИ ПРИНЦИПИ  И ПРИОРИТЕТИ ПРИ РАЗРАБОТВАНЕ НА БЮДЖЕТ 2021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827213"/>
            <a:ext cx="7772400" cy="4114800"/>
          </a:xfrm>
        </p:spPr>
        <p:txBody>
          <a:bodyPr/>
          <a:lstStyle/>
          <a:p>
            <a:pPr lvl="0"/>
            <a:r>
              <a:rPr lang="bg-BG" sz="1800" b="1" dirty="0" smtClean="0"/>
              <a:t>Подобряване на качеството на жизнената среда чрез изграждане и възстановяване на техническата инфраструктура;</a:t>
            </a:r>
          </a:p>
          <a:p>
            <a:pPr lvl="0"/>
            <a:r>
              <a:rPr lang="bg-BG" sz="1800" b="1" dirty="0" smtClean="0"/>
              <a:t>Финансова стабилност, дисциплина и по-добра бизнес среда;</a:t>
            </a:r>
          </a:p>
          <a:p>
            <a:pPr lvl="0"/>
            <a:r>
              <a:rPr lang="bg-BG" sz="1800" b="1" dirty="0" smtClean="0"/>
              <a:t>Приключване на общинските проекти с европейско финансиране от програмен период 2014-2020 г. и осигуряване на устойчивост на вече приключените;</a:t>
            </a:r>
          </a:p>
          <a:p>
            <a:pPr lvl="0"/>
            <a:r>
              <a:rPr lang="bg-BG" sz="1800" b="1" dirty="0" smtClean="0"/>
              <a:t>Оптимално използване на възможностите на европейското финансиране;</a:t>
            </a:r>
          </a:p>
          <a:p>
            <a:pPr lvl="0"/>
            <a:r>
              <a:rPr lang="bg-BG" sz="1800" b="1" dirty="0" smtClean="0"/>
              <a:t>Провеждане на активна социална политика, насочена към подобряване на качеството на живот и възможностите за реализация;</a:t>
            </a:r>
          </a:p>
          <a:p>
            <a:pPr lvl="0"/>
            <a:r>
              <a:rPr lang="bg-BG" sz="1800" b="1" dirty="0" smtClean="0"/>
              <a:t>Подобряване условията за предоставяне на публични услуги в сферата на образованието, здравеопазването и социалните дейности;</a:t>
            </a:r>
            <a:endParaRPr lang="bg-BG" sz="1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1" y="228600"/>
            <a:ext cx="8000999" cy="7620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1500" b="1" dirty="0" smtClean="0"/>
              <a:t/>
            </a:r>
            <a:br>
              <a:rPr lang="bg-BG" sz="1500" b="1" dirty="0" smtClean="0"/>
            </a:br>
            <a:r>
              <a:rPr lang="bg-BG" sz="1500" b="1" dirty="0" smtClean="0"/>
              <a:t> </a:t>
            </a:r>
            <a:r>
              <a:rPr lang="bg-BG" sz="2400" b="1" dirty="0" smtClean="0">
                <a:latin typeface="Times New Roman" pitchFamily="18" charset="0"/>
              </a:rPr>
              <a:t>ОСНОВНИ ПРИНЦИПИ  И ПРИОРИТЕТИ ПРИ РАЗРАБОТВАНЕ НА БЮДЖЕТ 2021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848600" cy="4454525"/>
          </a:xfrm>
        </p:spPr>
        <p:txBody>
          <a:bodyPr/>
          <a:lstStyle/>
          <a:p>
            <a:pPr algn="ctr" eaLnBrk="1" hangingPunct="1">
              <a:buNone/>
            </a:pPr>
            <a:r>
              <a:rPr lang="bg-BG" sz="1900" b="1" u="sng" dirty="0" smtClean="0"/>
              <a:t>Проектобюджетът на общината е разработен на основата на :</a:t>
            </a:r>
          </a:p>
          <a:p>
            <a:pPr lvl="0" algn="just"/>
            <a:r>
              <a:rPr lang="bg-BG" sz="1800" b="1" dirty="0" smtClean="0"/>
              <a:t>Средносрочната бюджетна прогноза на общината;</a:t>
            </a:r>
          </a:p>
          <a:p>
            <a:pPr lvl="0" algn="just"/>
            <a:r>
              <a:rPr lang="bg-BG" sz="1800" b="1" dirty="0" smtClean="0"/>
              <a:t>Разделението на дейностите и определените натурални и стойностни показатели за делегираните от държавата дейности;</a:t>
            </a:r>
          </a:p>
          <a:p>
            <a:pPr lvl="0" algn="just"/>
            <a:r>
              <a:rPr lang="bg-BG" sz="1800" b="1" dirty="0" smtClean="0"/>
              <a:t>План за интегрирано развитие на община Две могили 2021 – 2027 г.</a:t>
            </a:r>
          </a:p>
          <a:p>
            <a:pPr lvl="0" algn="just"/>
            <a:r>
              <a:rPr lang="bg-BG" sz="1800" b="1" dirty="0" smtClean="0"/>
              <a:t>Прогноза за очаквания размер на нови задължения за разходи и за поемане на ангажименти за разходи;</a:t>
            </a:r>
          </a:p>
          <a:p>
            <a:pPr lvl="0" algn="just"/>
            <a:r>
              <a:rPr lang="bg-BG" sz="1800" b="1" dirty="0" smtClean="0"/>
              <a:t>Задълженията по финансиране на общински дълг и намеренията за поемане на нов общински дълг;</a:t>
            </a:r>
          </a:p>
          <a:p>
            <a:pPr lvl="0" algn="just"/>
            <a:r>
              <a:rPr lang="bg-BG" sz="1800" b="1" dirty="0" smtClean="0"/>
              <a:t>Бюджетни, отчетни и статистически показатели на касова и начислена основа;</a:t>
            </a:r>
          </a:p>
          <a:p>
            <a:pPr lvl="0" algn="just"/>
            <a:r>
              <a:rPr lang="bg-BG" sz="1800" b="1" dirty="0" smtClean="0"/>
              <a:t>Предложенията, постъпили от второстепенните разпоредители, бюджетните заведения, дейности и населени места.</a:t>
            </a:r>
          </a:p>
          <a:p>
            <a:pPr>
              <a:buNone/>
            </a:pPr>
            <a:endParaRPr lang="bg-BG" sz="17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1"/>
            <a:ext cx="7772400" cy="8382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latin typeface="Times New Roman" pitchFamily="18" charset="0"/>
              </a:rPr>
              <a:t>ВСИЧКО ПРИХОДИ </a:t>
            </a:r>
            <a:r>
              <a:rPr lang="bg-BG" b="1" dirty="0" smtClean="0">
                <a:latin typeface="Times New Roman" pitchFamily="18" charset="0"/>
              </a:rPr>
              <a:t>2021</a:t>
            </a:r>
            <a:r>
              <a:rPr lang="bg-BG" sz="3200" b="1" dirty="0" smtClean="0">
                <a:latin typeface="Times New Roman" pitchFamily="18" charset="0"/>
              </a:rPr>
              <a:t> г.</a:t>
            </a:r>
            <a:br>
              <a:rPr lang="bg-BG" sz="3200" b="1" dirty="0" smtClean="0">
                <a:latin typeface="Times New Roman" pitchFamily="18" charset="0"/>
              </a:rPr>
            </a:br>
            <a:r>
              <a:rPr lang="bg-BG" sz="4000" b="1" i="1" dirty="0" smtClean="0">
                <a:latin typeface="Times New Roman" pitchFamily="18" charset="0"/>
              </a:rPr>
              <a:t>10 718 329 </a:t>
            </a:r>
            <a:r>
              <a:rPr lang="bg-BG" sz="3100" b="1" i="1" dirty="0" smtClean="0">
                <a:latin typeface="Times New Roman" pitchFamily="18" charset="0"/>
              </a:rPr>
              <a:t>лв</a:t>
            </a:r>
            <a:r>
              <a:rPr lang="bg-BG" sz="3200" b="1" i="1" dirty="0" smtClean="0">
                <a:latin typeface="Times New Roman" pitchFamily="18" charset="0"/>
              </a:rPr>
              <a:t>.</a:t>
            </a:r>
            <a:endParaRPr lang="bg-BG" sz="3200" b="1" dirty="0" smtClean="0">
              <a:latin typeface="Times New Roman" pitchFamily="18" charset="0"/>
            </a:endParaRPr>
          </a:p>
        </p:txBody>
      </p:sp>
      <p:graphicFrame>
        <p:nvGraphicFramePr>
          <p:cNvPr id="1026" name="Object 1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371600" y="2058988"/>
          <a:ext cx="6410325" cy="365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Worksheet" r:id="rId4" imgW="6686435" imgH="3810112" progId="Excel.Sheet.8">
                  <p:embed/>
                </p:oleObj>
              </mc:Choice>
              <mc:Fallback>
                <p:oleObj name="Worksheet" r:id="rId4" imgW="6686435" imgH="3810112" progId="Excel.Sheet.8">
                  <p:embed/>
                  <p:pic>
                    <p:nvPicPr>
                      <p:cNvPr id="0" name="Object 1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2058988"/>
                        <a:ext cx="6410325" cy="365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ГОДИНА</a:t>
            </a:r>
            <a:endParaRPr lang="bg-BG" altLang="en-US" sz="1200" dirty="0">
              <a:solidFill>
                <a:srgbClr val="000000"/>
              </a:solidFill>
              <a:latin typeface="Monotype Corsiva" pitchFamily="66" charset="0"/>
            </a:endParaRPr>
          </a:p>
          <a:p>
            <a:endParaRPr lang="bg-BG" altLang="en-US" sz="1200" dirty="0">
              <a:solidFill>
                <a:srgbClr val="045C75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"/>
            <a:ext cx="7924800" cy="1066800"/>
          </a:xfrm>
        </p:spPr>
        <p:txBody>
          <a:bodyPr lIns="0" rIns="0" bIns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3200" b="1" dirty="0" smtClean="0">
                <a:latin typeface="Times New Roman" pitchFamily="18" charset="0"/>
              </a:rPr>
              <a:t>ПРИХОДИ С ДЪРЖАВЕН ХАРАКТЕР </a:t>
            </a:r>
            <a:br>
              <a:rPr lang="bg-BG" sz="3200" b="1" dirty="0" smtClean="0">
                <a:latin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</a:rPr>
              <a:t>6 299 481 </a:t>
            </a:r>
            <a:r>
              <a:rPr lang="bg-BG" sz="2700" b="1" dirty="0" smtClean="0">
                <a:latin typeface="Times New Roman" pitchFamily="18" charset="0"/>
              </a:rPr>
              <a:t>лв</a:t>
            </a:r>
            <a:r>
              <a:rPr lang="bg-BG" sz="3200" b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09600" y="1524000"/>
            <a:ext cx="8001000" cy="4402138"/>
          </a:xfrm>
        </p:spPr>
        <p:txBody>
          <a:bodyPr/>
          <a:lstStyle/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Обща допълваща субсидия 	  5 688 596лв.</a:t>
            </a:r>
          </a:p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Наем земя			                  33 821 лв.</a:t>
            </a:r>
          </a:p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Наем сгради				         5 280 лв.</a:t>
            </a:r>
          </a:p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Нетни приходи от продажба </a:t>
            </a:r>
          </a:p>
          <a:p>
            <a:pPr eaLnBrk="1" hangingPunct="1">
              <a:buFont typeface="Wingdings" pitchFamily="2" charset="2"/>
              <a:buNone/>
            </a:pPr>
            <a:r>
              <a:rPr lang="bg-BG" sz="2700" b="1" dirty="0" smtClean="0">
                <a:cs typeface="Times New Roman" pitchFamily="18" charset="0"/>
              </a:rPr>
              <a:t>на стоки и услуги				         1 000 лв.</a:t>
            </a:r>
          </a:p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Внесен данък				        -1 655 лв.</a:t>
            </a:r>
          </a:p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Временно съхранявани средства	      -73 360 лв.</a:t>
            </a:r>
          </a:p>
          <a:p>
            <a:pPr eaLnBrk="1" hangingPunct="1"/>
            <a:r>
              <a:rPr lang="bg-BG" sz="2700" b="1" dirty="0" smtClean="0">
                <a:cs typeface="Times New Roman" pitchFamily="18" charset="0"/>
              </a:rPr>
              <a:t>Преходен остатък			     645 799 лв.</a:t>
            </a:r>
            <a:r>
              <a:rPr lang="bg-BG" sz="2700" b="1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bg-BG" sz="2700" dirty="0" smtClean="0"/>
          </a:p>
        </p:txBody>
      </p:sp>
      <p:sp>
        <p:nvSpPr>
          <p:cNvPr id="21508" name="Footer Placeholder 3"/>
          <p:cNvSpPr txBox="1">
            <a:spLocks noGrp="1"/>
          </p:cNvSpPr>
          <p:nvPr/>
        </p:nvSpPr>
        <p:spPr bwMode="auto">
          <a:xfrm>
            <a:off x="2667000" y="6356350"/>
            <a:ext cx="3352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ПРОЕКТ НА БЮДЖЕТ  </a:t>
            </a:r>
            <a:r>
              <a:rPr lang="bg-BG" altLang="en-US" sz="1200" dirty="0" smtClean="0">
                <a:solidFill>
                  <a:srgbClr val="000000"/>
                </a:solidFill>
                <a:latin typeface="Monotype Corsiva" pitchFamily="66" charset="0"/>
              </a:rPr>
              <a:t>2021 </a:t>
            </a:r>
            <a:r>
              <a:rPr lang="bg-BG" altLang="en-US" sz="1200" dirty="0">
                <a:solidFill>
                  <a:srgbClr val="000000"/>
                </a:solidFill>
                <a:latin typeface="Monotype Corsiva" pitchFamily="66" charset="0"/>
              </a:rPr>
              <a:t>ГОДИНА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305800" cy="914400"/>
          </a:xfrm>
        </p:spPr>
        <p:txBody>
          <a:bodyPr lIns="0" rIns="0" bIns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g-BG" sz="2400" b="1" dirty="0" smtClean="0">
                <a:latin typeface="Times New Roman" pitchFamily="18" charset="0"/>
              </a:rPr>
              <a:t>ПРИХОДИ ЗА ФИНАНИРАНЕ НА МЕСТНИ ДЕЙНОСТИ</a:t>
            </a:r>
            <a:r>
              <a:rPr lang="en-US" sz="2800" b="1" dirty="0" smtClean="0">
                <a:latin typeface="Times New Roman" pitchFamily="18" charset="0"/>
              </a:rPr>
              <a:t/>
            </a:r>
            <a:br>
              <a:rPr lang="en-US" sz="2800" b="1" dirty="0" smtClean="0">
                <a:latin typeface="Times New Roman" pitchFamily="18" charset="0"/>
              </a:rPr>
            </a:br>
            <a:r>
              <a:rPr lang="bg-BG" sz="3200" b="1" i="1" dirty="0" smtClean="0">
                <a:latin typeface="Times New Roman" pitchFamily="18" charset="0"/>
              </a:rPr>
              <a:t>4 418 848 </a:t>
            </a:r>
            <a:r>
              <a:rPr lang="bg-BG" sz="2700" b="1" i="1" dirty="0" smtClean="0">
                <a:latin typeface="Times New Roman" pitchFamily="18" charset="0"/>
              </a:rPr>
              <a:t>лв</a:t>
            </a:r>
            <a:r>
              <a:rPr lang="bg-BG" sz="3200" b="1" i="1" dirty="0" smtClean="0">
                <a:latin typeface="Times New Roman" pitchFamily="18" charset="0"/>
              </a:rPr>
              <a:t>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1524000"/>
            <a:ext cx="7772400" cy="47593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bg-BG" sz="1700" b="1" u="sng" dirty="0" smtClean="0">
                <a:cs typeface="Times New Roman" pitchFamily="18" charset="0"/>
              </a:rPr>
              <a:t>І</a:t>
            </a:r>
            <a:r>
              <a:rPr lang="bg-BG" sz="2200" b="1" u="sng" dirty="0" smtClean="0">
                <a:cs typeface="Times New Roman" pitchFamily="18" charset="0"/>
              </a:rPr>
              <a:t>. </a:t>
            </a:r>
            <a:r>
              <a:rPr lang="bg-BG" sz="1700" b="1" u="sng" dirty="0" smtClean="0">
                <a:cs typeface="Times New Roman" pitchFamily="18" charset="0"/>
              </a:rPr>
              <a:t>ВЗАИМООТНОШЕНИЯ С ЦЕНРАЛНИЯ БЮДЖЕТ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Обща изравнителна субсидия 				</a:t>
            </a:r>
            <a:r>
              <a:rPr lang="bg-BG" sz="1700" b="1" dirty="0" smtClean="0">
                <a:cs typeface="Times New Roman" pitchFamily="18" charset="0"/>
              </a:rPr>
              <a:t>775 800 лв</a:t>
            </a:r>
            <a:r>
              <a:rPr lang="bg-BG" sz="1700" dirty="0" smtClean="0">
                <a:cs typeface="Times New Roman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Субсидия за зимно поддържане и </a:t>
            </a:r>
            <a:r>
              <a:rPr lang="bg-BG" sz="1700" dirty="0" err="1" smtClean="0">
                <a:cs typeface="Times New Roman" pitchFamily="18" charset="0"/>
              </a:rPr>
              <a:t>снегопочистване</a:t>
            </a:r>
            <a:r>
              <a:rPr lang="bg-BG" sz="1700" dirty="0" smtClean="0">
                <a:cs typeface="Times New Roman" pitchFamily="18" charset="0"/>
              </a:rPr>
              <a:t>   	 	</a:t>
            </a:r>
            <a:r>
              <a:rPr lang="bg-BG" sz="1700" b="1" dirty="0" smtClean="0">
                <a:cs typeface="Times New Roman" pitchFamily="18" charset="0"/>
              </a:rPr>
              <a:t>159 300 лв.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Субсидия за капиталови разходи 				</a:t>
            </a:r>
            <a:r>
              <a:rPr lang="bg-BG" sz="1700" b="1" dirty="0" smtClean="0">
                <a:cs typeface="Times New Roman" pitchFamily="18" charset="0"/>
              </a:rPr>
              <a:t>568 600 лв.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bg-BG" sz="1700" b="1" u="sng" dirty="0" smtClean="0">
                <a:cs typeface="Times New Roman" pitchFamily="18" charset="0"/>
              </a:rPr>
              <a:t>ІІ. ПРИХОДИ С ОБЩИНСКИ ХАРАКТЕР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Данъчни приходи					 </a:t>
            </a:r>
            <a:r>
              <a:rPr lang="bg-BG" sz="1700" b="1" dirty="0" smtClean="0">
                <a:cs typeface="Times New Roman" pitchFamily="18" charset="0"/>
              </a:rPr>
              <a:t>585 600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Приходи и доходи от собственост  				</a:t>
            </a:r>
            <a:r>
              <a:rPr lang="bg-BG" sz="1700" b="1" dirty="0" smtClean="0">
                <a:cs typeface="Times New Roman" pitchFamily="18" charset="0"/>
              </a:rPr>
              <a:t> 778 374 лв</a:t>
            </a:r>
            <a:r>
              <a:rPr lang="bg-BG" sz="1700" dirty="0" smtClean="0">
                <a:cs typeface="Times New Roman" pitchFamily="18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Държавни такси					     </a:t>
            </a:r>
            <a:r>
              <a:rPr lang="bg-BG" sz="1700" b="1" dirty="0" smtClean="0">
                <a:cs typeface="Times New Roman" pitchFamily="18" charset="0"/>
              </a:rPr>
              <a:t>1 000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Общински такси					 </a:t>
            </a:r>
            <a:r>
              <a:rPr lang="bg-BG" sz="1700" b="1" dirty="0" smtClean="0">
                <a:cs typeface="Times New Roman" pitchFamily="18" charset="0"/>
              </a:rPr>
              <a:t>854 884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Глоби, санкции,наказателни лихви				</a:t>
            </a:r>
            <a:r>
              <a:rPr lang="bg-BG" sz="1700" b="1" dirty="0" smtClean="0">
                <a:cs typeface="Times New Roman" pitchFamily="18" charset="0"/>
              </a:rPr>
              <a:t>   17 000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Др.неданъчни приходи				</a:t>
            </a:r>
            <a:r>
              <a:rPr lang="en-US" sz="1700" dirty="0" smtClean="0">
                <a:cs typeface="Times New Roman" pitchFamily="18" charset="0"/>
              </a:rPr>
              <a:t>	</a:t>
            </a:r>
            <a:r>
              <a:rPr lang="bg-BG" sz="1700" b="1" dirty="0" smtClean="0">
                <a:cs typeface="Times New Roman" pitchFamily="18" charset="0"/>
              </a:rPr>
              <a:t>     3 500 лв</a:t>
            </a:r>
            <a:r>
              <a:rPr lang="bg-BG" sz="1700" dirty="0" smtClean="0">
                <a:cs typeface="Times New Roman" pitchFamily="18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Постъпления от продажба на имущество и концесии	 	 </a:t>
            </a:r>
            <a:r>
              <a:rPr lang="bg-BG" sz="1700" b="1" dirty="0" smtClean="0">
                <a:cs typeface="Times New Roman" pitchFamily="18" charset="0"/>
              </a:rPr>
              <a:t>109 377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Внесен ДДС						</a:t>
            </a:r>
            <a:r>
              <a:rPr lang="bg-BG" sz="1700" b="1" dirty="0" smtClean="0">
                <a:cs typeface="Times New Roman" pitchFamily="18" charset="0"/>
              </a:rPr>
              <a:t>  -65 023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Внесен данък в/у приход от стоп.дейност		</a:t>
            </a:r>
            <a:r>
              <a:rPr lang="en-US" sz="1700" b="1" dirty="0" smtClean="0">
                <a:cs typeface="Times New Roman" pitchFamily="18" charset="0"/>
              </a:rPr>
              <a:t>               </a:t>
            </a:r>
            <a:r>
              <a:rPr lang="bg-BG" sz="1700" b="1" dirty="0" smtClean="0">
                <a:cs typeface="Times New Roman" pitchFamily="18" charset="0"/>
              </a:rPr>
              <a:t>    -11 009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Предоставен трансфер към Красива България		                </a:t>
            </a:r>
            <a:r>
              <a:rPr lang="bg-BG" sz="1700" b="1" dirty="0" smtClean="0">
                <a:cs typeface="Times New Roman" pitchFamily="18" charset="0"/>
              </a:rPr>
              <a:t>- 240 286 лв</a:t>
            </a:r>
            <a:r>
              <a:rPr lang="bg-BG" sz="1700" dirty="0" smtClean="0">
                <a:cs typeface="Times New Roman" pitchFamily="18" charset="0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Предоставен трансфер към Община Бяла за заем ПУДООС	</a:t>
            </a:r>
            <a:r>
              <a:rPr lang="bg-BG" sz="1700" b="1" dirty="0" smtClean="0">
                <a:cs typeface="Times New Roman" pitchFamily="18" charset="0"/>
              </a:rPr>
              <a:t>  -91 398 лв.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"/>
              <a:defRPr/>
            </a:pPr>
            <a:r>
              <a:rPr lang="bg-BG" sz="1700" dirty="0" smtClean="0">
                <a:cs typeface="Times New Roman" pitchFamily="18" charset="0"/>
              </a:rPr>
              <a:t>Предоставен трансфер към Община Бяла за издръжка депо           </a:t>
            </a:r>
            <a:r>
              <a:rPr lang="bg-BG" sz="1700" b="1" dirty="0" smtClean="0">
                <a:cs typeface="Times New Roman" pitchFamily="18" charset="0"/>
              </a:rPr>
              <a:t> -135 000 лв</a:t>
            </a:r>
            <a:r>
              <a:rPr lang="bg-BG" sz="1700" dirty="0" smtClean="0">
                <a:cs typeface="Times New Roman" pitchFamily="18" charset="0"/>
              </a:rPr>
              <a:t>.	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2667000" y="6356350"/>
            <a:ext cx="3352800" cy="365125"/>
          </a:xfrm>
          <a:noFill/>
          <a:ln>
            <a:miter lim="800000"/>
            <a:headEnd/>
            <a:tailEnd/>
          </a:ln>
        </p:spPr>
        <p:txBody>
          <a:bodyPr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ОБЩИНА ДВЕ МОГИЛИ</a:t>
            </a:r>
          </a:p>
          <a:p>
            <a:pPr algn="ctr"/>
            <a:r>
              <a:rPr lang="bg-BG" altLang="en-US" dirty="0" smtClean="0">
                <a:solidFill>
                  <a:srgbClr val="000000"/>
                </a:solidFill>
                <a:latin typeface="Monotype Corsiva" pitchFamily="66" charset="0"/>
              </a:rPr>
              <a:t>ПРОЕКТ НА БЮДЖЕТ  2021 ГОДИНА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4294967295"/>
          </p:nvPr>
        </p:nvSpPr>
        <p:spPr>
          <a:xfrm>
            <a:off x="609600" y="1600200"/>
            <a:ext cx="8077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1700" dirty="0" smtClean="0">
                <a:cs typeface="Times New Roman" pitchFamily="18" charset="0"/>
              </a:rPr>
              <a:t>Предоставен трансфер към Община Бяла по ЗУО 		</a:t>
            </a:r>
            <a:r>
              <a:rPr lang="bg-BG" sz="1700" b="1" dirty="0" smtClean="0">
                <a:cs typeface="Times New Roman" pitchFamily="18" charset="0"/>
              </a:rPr>
              <a:t>     -147 764 лв.</a:t>
            </a:r>
            <a:endParaRPr lang="bg-BG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1700" dirty="0" smtClean="0">
                <a:cs typeface="Times New Roman" pitchFamily="18" charset="0"/>
              </a:rPr>
              <a:t>Предоставен  заем по </a:t>
            </a:r>
            <a:r>
              <a:rPr lang="bg-BG" sz="1700" dirty="0" err="1" smtClean="0">
                <a:cs typeface="Times New Roman" pitchFamily="18" charset="0"/>
              </a:rPr>
              <a:t>извънб</a:t>
            </a:r>
            <a:r>
              <a:rPr lang="bg-BG" sz="1700" dirty="0" smtClean="0">
                <a:cs typeface="Times New Roman" pitchFamily="18" charset="0"/>
              </a:rPr>
              <a:t>.сметка по проект “Интеграция”           </a:t>
            </a:r>
            <a:r>
              <a:rPr lang="bg-BG" sz="1700" b="1" dirty="0" smtClean="0">
                <a:cs typeface="Times New Roman" pitchFamily="18" charset="0"/>
              </a:rPr>
              <a:t>  -151 769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700" dirty="0" smtClean="0">
                <a:cs typeface="Times New Roman" pitchFamily="18" charset="0"/>
              </a:rPr>
              <a:t>Възстановен  заем по </a:t>
            </a:r>
            <a:r>
              <a:rPr lang="bg-BG" sz="1700" dirty="0" err="1" smtClean="0">
                <a:cs typeface="Times New Roman" pitchFamily="18" charset="0"/>
              </a:rPr>
              <a:t>извънб</a:t>
            </a:r>
            <a:r>
              <a:rPr lang="bg-BG" sz="1700" dirty="0" smtClean="0">
                <a:cs typeface="Times New Roman" pitchFamily="18" charset="0"/>
              </a:rPr>
              <a:t>.сметка по проект “</a:t>
            </a:r>
            <a:r>
              <a:rPr lang="bg-BG" sz="1700" dirty="0" err="1" smtClean="0">
                <a:cs typeface="Times New Roman" pitchFamily="18" charset="0"/>
              </a:rPr>
              <a:t>Патронажна</a:t>
            </a:r>
            <a:r>
              <a:rPr lang="bg-BG" sz="1700" dirty="0" smtClean="0">
                <a:cs typeface="Times New Roman" pitchFamily="18" charset="0"/>
              </a:rPr>
              <a:t> грижа”	        							        </a:t>
            </a:r>
            <a:r>
              <a:rPr lang="bg-BG" sz="1700" b="1" dirty="0" smtClean="0">
                <a:cs typeface="Times New Roman" pitchFamily="18" charset="0"/>
              </a:rPr>
              <a:t>36 387 лв.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bg-BG" sz="1700" dirty="0" smtClean="0"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1700" dirty="0" smtClean="0">
                <a:cs typeface="Times New Roman" pitchFamily="18" charset="0"/>
              </a:rPr>
              <a:t>Получени средства от РИОСВ по чл.64 от ЗУО		        </a:t>
            </a:r>
            <a:r>
              <a:rPr lang="bg-BG" sz="1700" b="1" dirty="0" smtClean="0">
                <a:cs typeface="Times New Roman" pitchFamily="18" charset="0"/>
              </a:rPr>
              <a:t>49 744 лв.</a:t>
            </a:r>
          </a:p>
          <a:p>
            <a:pPr eaLnBrk="1" hangingPunct="1">
              <a:lnSpc>
                <a:spcPct val="80000"/>
              </a:lnSpc>
            </a:pPr>
            <a:r>
              <a:rPr lang="bg-BG" sz="1700" dirty="0" smtClean="0">
                <a:cs typeface="Times New Roman" pitchFamily="18" charset="0"/>
              </a:rPr>
              <a:t>Преходен остатък					</a:t>
            </a:r>
            <a:r>
              <a:rPr lang="bg-BG" sz="1700" b="1" dirty="0" smtClean="0">
                <a:cs typeface="Times New Roman" pitchFamily="18" charset="0"/>
              </a:rPr>
              <a:t>   1 321 531 лв.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ътуване">
  <a:themeElements>
    <a:clrScheme name="Пътуване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 класик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ътуване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10372</TotalTime>
  <Words>1744</Words>
  <Application>Microsoft Office PowerPoint</Application>
  <PresentationFormat>Презентация на цял екран (4:3)</PresentationFormat>
  <Paragraphs>547</Paragraphs>
  <Slides>34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34</vt:i4>
      </vt:variant>
    </vt:vector>
  </HeadingPairs>
  <TitlesOfParts>
    <vt:vector size="36" baseType="lpstr">
      <vt:lpstr>Пътуване</vt:lpstr>
      <vt:lpstr>Worksheet</vt:lpstr>
      <vt:lpstr>Презентация на PowerPoint</vt:lpstr>
      <vt:lpstr>Предложеният Проект на Бюджет 2020 е разработен в съответствие с изискванията на:</vt:lpstr>
      <vt:lpstr>БЮДЖЕТ 2021 </vt:lpstr>
      <vt:lpstr>ОСНОВНИ ПРИНЦИПИ  И ПРИОРИТЕТИ ПРИ РАЗРАБОТВАНЕ НА БЮДЖЕТ 2021</vt:lpstr>
      <vt:lpstr>  ОСНОВНИ ПРИНЦИПИ  И ПРИОРИТЕТИ ПРИ РАЗРАБОТВАНЕ НА БЮДЖЕТ 2021</vt:lpstr>
      <vt:lpstr>ВСИЧКО ПРИХОДИ 2021 г. 10 718 329 лв.</vt:lpstr>
      <vt:lpstr>ПРИХОДИ С ДЪРЖАВЕН ХАРАКТЕР  6 299 481 лв.</vt:lpstr>
      <vt:lpstr>ПРИХОДИ ЗА ФИНАНИРАНЕ НА МЕСТНИ ДЕЙНОСТИ 4 418 848 лв.</vt:lpstr>
      <vt:lpstr>Презентация на PowerPoint</vt:lpstr>
      <vt:lpstr>СТРУКТУРА НА МЕСТНИТЕ ПРИХОДИ 2020-2021</vt:lpstr>
      <vt:lpstr>Презентация на PowerPoint</vt:lpstr>
      <vt:lpstr>ЗА ИЗДРЪЖКА НА ДЕЙНОСТИ С ДЪРЖАВЕН ХАРАКТЕР  6 299 481 лв.</vt:lpstr>
      <vt:lpstr>ЗА ИЗДРЪЖКА НА ДЕЙНОСТИ С ОБЩИНСКИ ХАРАКТЕР   4 418 848 лв.</vt:lpstr>
      <vt:lpstr>ДОФИНАНСИРАНЕ НА ДЪРЖАВНИ  ДЕЙНОСТИ  298 493лв. </vt:lpstr>
      <vt:lpstr>РАЗПРЕДЕЛЕНИЕ ПО ФУНКЦИИ-ТЕКУЩ БЮДЖЕТ ОБЩО  7 953 154 лв.</vt:lpstr>
      <vt:lpstr>ИНВЕСТИЦИОННА ПРОГРАМА ПО ИЗТОЧНИЦИ НА ФИНАНСИРАНЕ 1 789 567 лв. </vt:lpstr>
      <vt:lpstr>  ИНВЕСТИЦИОННА ПРОГРАМА  ПО ОБЕКТИ ОСНОВЕН РЕМОНТ  1 228 377 ЛВ.</vt:lpstr>
      <vt:lpstr>ОСНОВЕН РЕМОНТ  1 228 377 ЛВ.</vt:lpstr>
      <vt:lpstr>ИНВЕСТИЦИОННА ПРОГРАМА  ПО ОБЕКТИ  ПРИДОБИВАНЕ НА ДМА  421 926 лв.</vt:lpstr>
      <vt:lpstr>ИНВЕСТИЦИОННА ПРОГРАМА  ПО ОБЕКТИ  ПРИДОБИВАНЕ НА ДМА  421 926 лв.</vt:lpstr>
      <vt:lpstr>ИНВЕСТИЦИОННА ПРОГРАМА  ПО ОБЕКТИ  ПРИДОБИВАНЕ НА ДМА  421 926 лв.</vt:lpstr>
      <vt:lpstr>ИНВЕСТИЦИОННА ПРОГРАМА  ПО ОБЕКТИ  ПРИДОБИВАНЕ НА НДА  11 874 лв.</vt:lpstr>
      <vt:lpstr>ИНВЕСТИЦИОННА ПРОГРАМА  ПО ОБЕКТИ  ПРИДОБИВАНЕ НА земя 1 800 лв.</vt:lpstr>
      <vt:lpstr>Презентация на PowerPoint</vt:lpstr>
      <vt:lpstr>ОБЩИ ДЪРЖАВНИ СЛУЖБИ   1 758 575 лв.</vt:lpstr>
      <vt:lpstr>ОТБРАНА И СИГУРНОСТ  383 868 лв.</vt:lpstr>
      <vt:lpstr>ОБРАЗОВАНИЕ   4 502 117 лв.</vt:lpstr>
      <vt:lpstr>ОБРАЗОВАНИЕ   </vt:lpstr>
      <vt:lpstr>ЗДРАВЕОПАЗВАНЕ  219 434 лв.</vt:lpstr>
      <vt:lpstr>СОЦИАЛНО ОСИГУРЯВАНЕ И ГРИЖИ  923 121 лв.</vt:lpstr>
      <vt:lpstr>Жилищно строителство, благоустройство, комунално стопанство и опазване на околната среда  1 744 785 лв.</vt:lpstr>
      <vt:lpstr>ПОЧИВНО ДЕЛО, КУЛТУРА, РЕЛИГИОЗНИ ДЕЙНОСТИ  342 826 лв.</vt:lpstr>
      <vt:lpstr>ИКОНОМИЧЕСКИ ДЕЙНОСТИ  И УСЛУГИ – 520 129 лв.</vt:lpstr>
      <vt:lpstr>ДРУГИ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2009</dc:title>
  <dc:creator>ROSI</dc:creator>
  <cp:lastModifiedBy>Windows User</cp:lastModifiedBy>
  <cp:revision>420</cp:revision>
  <dcterms:created xsi:type="dcterms:W3CDTF">2009-02-25T19:16:47Z</dcterms:created>
  <dcterms:modified xsi:type="dcterms:W3CDTF">2021-02-12T11:50:48Z</dcterms:modified>
</cp:coreProperties>
</file>